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4" r:id="rId5"/>
    <p:sldId id="287" r:id="rId6"/>
    <p:sldId id="288" r:id="rId7"/>
    <p:sldId id="308" r:id="rId8"/>
    <p:sldId id="309" r:id="rId9"/>
    <p:sldId id="310" r:id="rId10"/>
    <p:sldId id="318" r:id="rId11"/>
    <p:sldId id="322" r:id="rId12"/>
    <p:sldId id="323" r:id="rId13"/>
    <p:sldId id="315" r:id="rId14"/>
    <p:sldId id="325" r:id="rId15"/>
    <p:sldId id="304" r:id="rId16"/>
    <p:sldId id="306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E1A594-BB2B-445B-8B02-D8E0A238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D8E5986-0992-4D7F-97F7-C83C5FC328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13FCC8-119B-40C3-9969-F88F940ED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DB97B5-C3BA-4AAC-983D-4BF92DC9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32863D-BC60-4E5E-A8A8-43BA56E2E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49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385EFD-0E98-493A-9384-F14A739E6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0D905BA-651E-418B-9DDD-1B202FF7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4D8FE5-6B35-458B-98F4-D0576EAB8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C181AE-7168-46F4-8379-E42794252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A41E84-2E50-4B4F-8B76-2B0365404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23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8CBC9E1-6BE3-4911-9151-F82AA7D6D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69A976F-6225-4EEB-A365-014EA53E3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D0E3E3-FA4A-4222-B4C1-85BBDA4E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5BEDEC-4040-4082-BDFA-2457F755B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9E1202-8A8E-4210-B05A-659ECED5E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22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BEB19D-0E09-4ACF-A6D5-A0549887F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2DD95B-BF4B-45B1-A952-AC677275D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244FCD1-49A5-4558-8B5C-EE416BE8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1043A0C-76E6-4683-852B-810BCEA1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D7CA02-4F5B-4C4F-8559-E2CA2156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097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0690EA-DAE5-479E-9E1E-E0E68D78B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772BE4-CD2F-49B3-8A46-897FAFCF8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9A5E90-F382-47A1-805E-218F0135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10F2BB-F437-4CFB-A5DE-A0A618F4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A14E68-DF6E-4C49-83FC-123A11B15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38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E76915-2F9A-4144-BE64-257C6093D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9D744E-9B48-4DA0-AA4E-1ED0AB977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D87931-7D49-4E40-80DE-3625C06FE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177163C-EDFB-4DEB-91F2-C0E711F37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BC4CDC1-B683-4D08-A8CF-452355AC1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ECBD88-459B-4C9E-B804-A705DC31D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43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9D1B9D-3823-47A5-8FC1-B9BC05B5B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F490BA-DD7B-4532-82CC-14C90E1EF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49442DF-1EB0-4EC8-87E4-DC6D7CB52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31CD6CF-DD69-47BD-8E58-DAD2591DC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22C95DE-866B-4F5D-B6F8-B40FEFEB8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C303DF0-21BE-4AFA-9BDA-B90D46243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EE7481-C97A-446E-B0EB-9428DB33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4C44DA4-3AFB-4943-8EF3-D1E84018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684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9DCBD3-7FCA-4B35-9907-AD57293C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74CFE7B-D2D3-48AD-9768-FE6D01674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1090FC-D0CC-4102-BA22-36F6638D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BF60393-8A3D-4FF9-97F2-AB298F8A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70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3661C8C-EBE8-4DE9-9232-DDACC1B18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C0B7FF5-8232-41C9-B9D6-CE3458D3A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81EF7C-1215-43E7-88A1-127A35CA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01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530F6-0862-463D-AD8A-820221FEB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F5CC46-32CD-4ADF-A82D-BDFEF91D4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D7E8A0-F511-4F3A-8F79-952E95B5E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B2A5903-F2B2-4ECB-9BC7-F2081E9F3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5923AB-6FC1-46ED-9845-DE628734E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0A068B-6EF2-4D1F-BE73-67BF27E2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051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6FC4C1-6AC1-4E64-AE77-A6DEF9002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53D9FF2-F656-4D88-8C1F-612D798B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3FE39D-D5DD-4C13-92DC-CA205F2D7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25F393-CA0B-41ED-BD22-B1313A57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4248CC-0699-488A-A1B0-E74D1F455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A703D6B-4CD6-4ED4-A448-855F6C75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20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888F18B-51EB-4F4B-B9FC-673E7FD71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301DB2-3931-4F93-A7FB-CB53507AF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E412D2A-827C-4D2F-9934-D689FFE17B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4BD6F-1464-4EAB-B4DE-18CA5D23BD65}" type="datetimeFigureOut">
              <a:rPr lang="it-IT" smtClean="0"/>
              <a:t>17/05/2021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99760F-3EB4-4164-8984-9634802A77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9F0EE8-B583-4DD7-842D-01F63C25FB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6DF3C-3BEC-4F16-B909-B87B122998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85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truzioneer.gov.it/wp-content/uploads/2021/04/Indicazioni-operative-per-il-Curriculum-studente-02-04-2021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84ED8E9-01C1-4F2A-81D4-4F86FB23DA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0214" y="603682"/>
            <a:ext cx="9957786" cy="5521910"/>
          </a:xfrm>
        </p:spPr>
        <p:txBody>
          <a:bodyPr>
            <a:noAutofit/>
          </a:bodyPr>
          <a:lstStyle/>
          <a:p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br>
              <a:rPr lang="it-IT" sz="3200" dirty="0"/>
            </a:br>
            <a:r>
              <a:rPr lang="it-IT" sz="3200" b="1" dirty="0">
                <a:solidFill>
                  <a:srgbClr val="FF0000"/>
                </a:solidFill>
              </a:rPr>
              <a:t>Rapporto Bianchi</a:t>
            </a: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3200" i="1" dirty="0">
                <a:solidFill>
                  <a:srgbClr val="FF0000"/>
                </a:solidFill>
              </a:rPr>
              <a:t>Idee e Proposte per una Scuola del Domani?</a:t>
            </a:r>
            <a:br>
              <a:rPr lang="it-IT" sz="3200" i="1" dirty="0">
                <a:solidFill>
                  <a:srgbClr val="FF0000"/>
                </a:solidFill>
              </a:rPr>
            </a:br>
            <a:br>
              <a:rPr lang="it-IT" sz="3200" dirty="0">
                <a:solidFill>
                  <a:srgbClr val="FF0000"/>
                </a:solidFill>
              </a:rPr>
            </a:br>
            <a:r>
              <a:rPr lang="it-IT" sz="2400" dirty="0"/>
              <a:t>Incontro-Dibattito online</a:t>
            </a:r>
            <a:br>
              <a:rPr lang="it-IT" sz="2400" dirty="0"/>
            </a:br>
            <a:r>
              <a:rPr lang="it-IT" sz="2400" dirty="0"/>
              <a:t>a cura del Direttivo C.I.D.I</a:t>
            </a:r>
            <a:br>
              <a:rPr lang="it-IT" sz="2400" dirty="0"/>
            </a:br>
            <a:r>
              <a:rPr lang="it-IT" sz="2400" b="1" dirty="0"/>
              <a:t> </a:t>
            </a:r>
            <a:br>
              <a:rPr lang="it-IT" sz="2400" b="1" dirty="0"/>
            </a:br>
            <a:r>
              <a:rPr lang="it-IT" sz="2400" b="1" i="1" dirty="0"/>
              <a:t>lunedì 17 maggio ore 16:45</a:t>
            </a:r>
            <a:br>
              <a:rPr lang="it-IT" sz="2400" i="1" dirty="0"/>
            </a:br>
            <a:br>
              <a:rPr lang="it-IT" sz="2400" i="1" dirty="0"/>
            </a:br>
            <a:r>
              <a:rPr lang="it-IT" sz="2400" i="1" dirty="0"/>
              <a:t>https://meet.google.com/aks-xuas-owj</a:t>
            </a:r>
            <a:br>
              <a:rPr lang="it-IT" sz="2400" i="1" dirty="0"/>
            </a:br>
            <a:br>
              <a:rPr lang="it-IT" sz="2400" i="1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FF4D8DD-D407-47E4-B348-D28EE42B1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51230"/>
            <a:ext cx="9144000" cy="527539"/>
          </a:xfrm>
        </p:spPr>
        <p:txBody>
          <a:bodyPr/>
          <a:lstStyle/>
          <a:p>
            <a:pPr algn="r"/>
            <a:r>
              <a:rPr lang="it-IT" sz="2400" dirty="0"/>
              <a:t> di Alba Cavicchi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0441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7F2242-BD11-4FAF-AD4B-83191397B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31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+mn-lt"/>
              </a:rPr>
              <a:t>9. Questioni aperte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EF98C6-CA6B-40BC-BB51-2F9DF0096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1056444"/>
            <a:ext cx="11603115" cy="580155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sz="2000" dirty="0"/>
              <a:t>Il Rapporto non modifica la </a:t>
            </a:r>
            <a:r>
              <a:rPr lang="it-IT" sz="2000" b="1" dirty="0"/>
              <a:t>g</a:t>
            </a:r>
            <a:r>
              <a:rPr lang="it-IT" sz="2000" b="1" i="1" dirty="0"/>
              <a:t>overnance</a:t>
            </a:r>
            <a:r>
              <a:rPr lang="it-IT" sz="2000" dirty="0"/>
              <a:t> delle istituzioni scolastiche. Occorre invece:</a:t>
            </a:r>
          </a:p>
          <a:p>
            <a:pPr algn="just"/>
            <a:r>
              <a:rPr lang="it-IT" sz="2000" dirty="0"/>
              <a:t>riequilibrare i poteri tra DS e </a:t>
            </a:r>
            <a:r>
              <a:rPr lang="it-IT" sz="2000" i="1" dirty="0"/>
              <a:t>Collegio dei docenti (potere deliberante in materia didattica</a:t>
            </a:r>
            <a:r>
              <a:rPr lang="it-IT" sz="2000" dirty="0"/>
              <a:t>) </a:t>
            </a:r>
          </a:p>
          <a:p>
            <a:pPr algn="just"/>
            <a:r>
              <a:rPr lang="it-IT" sz="2000" dirty="0"/>
              <a:t>applicare la normativa sulla </a:t>
            </a:r>
            <a:r>
              <a:rPr lang="it-IT" sz="2000" i="1" dirty="0"/>
              <a:t>valutazione oggettiva </a:t>
            </a:r>
            <a:r>
              <a:rPr lang="it-IT" sz="2000" dirty="0"/>
              <a:t>dei dirigenti scolastici e </a:t>
            </a:r>
            <a:r>
              <a:rPr lang="it-IT" sz="2000" i="1" dirty="0"/>
              <a:t>sulla rotazione delle sedi </a:t>
            </a:r>
            <a:r>
              <a:rPr lang="it-IT" sz="2000" dirty="0"/>
              <a:t>(per evitare centri di potere).</a:t>
            </a:r>
          </a:p>
          <a:p>
            <a:pPr algn="just"/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Non si menzionano né il </a:t>
            </a:r>
            <a:r>
              <a:rPr lang="it-IT" sz="2000" b="1" i="1" dirty="0"/>
              <a:t>biennio unitario</a:t>
            </a:r>
            <a:r>
              <a:rPr lang="it-IT" sz="2000" i="1" dirty="0"/>
              <a:t>, </a:t>
            </a:r>
            <a:r>
              <a:rPr lang="it-IT" sz="2000" dirty="0"/>
              <a:t>né</a:t>
            </a:r>
            <a:r>
              <a:rPr lang="it-IT" sz="2000" i="1" dirty="0"/>
              <a:t> </a:t>
            </a:r>
            <a:r>
              <a:rPr lang="it-IT" sz="2000" b="1" dirty="0"/>
              <a:t>l’obbligo d’istruzione a 18 anni </a:t>
            </a:r>
            <a:r>
              <a:rPr lang="it-IT" sz="2000" dirty="0"/>
              <a:t>(ancora fermo a 15 anni)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Prevede la </a:t>
            </a:r>
            <a:r>
              <a:rPr lang="it-IT" sz="2000" i="1" dirty="0"/>
              <a:t>riforma dei cicli scolastici </a:t>
            </a:r>
            <a:r>
              <a:rPr lang="it-IT" sz="2000" dirty="0"/>
              <a:t>e l’uscita da scuola a 18 anni  (-1 anno di scuola ?), come in Europa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000" dirty="0"/>
              <a:t>Ma in che direzione? (</a:t>
            </a:r>
            <a:r>
              <a:rPr lang="it-IT" sz="2000" i="1" dirty="0"/>
              <a:t>occorre una commissione di esperti e un dibattito aperto</a:t>
            </a:r>
            <a:r>
              <a:rPr lang="it-IT" sz="2000" dirty="0"/>
              <a:t>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dirty="0"/>
              <a:t>rendere obbligatorio l’ultimo anno di scuola dell’infanzia e far partire l’obbligo scolastico a 5 anni?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dirty="0"/>
              <a:t>operare all’interno degli Istituti comprensivi  (5 elementari+ 3 media) rivedendo il curricolo e riducendolo di 1 anno?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dirty="0"/>
              <a:t>oppure tagliare l’ultimo anno delle superiori, come da decreto ministeriale dell’agosto 2017, che ha previsto la sperimentazione di percorsi quadriennali di istruzione secondaria di secondo grado? (Forte disuguaglianza)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1800" i="1" dirty="0"/>
              <a:t>(In Umbria per es. ci sono 3 sperimentazioni in atto di scuole superiori con percorsi quadriennali: 1) </a:t>
            </a:r>
            <a:r>
              <a:rPr lang="it-IT" sz="1800" i="1" dirty="0" err="1"/>
              <a:t>Itet</a:t>
            </a:r>
            <a:r>
              <a:rPr lang="it-IT" sz="1800" i="1" dirty="0"/>
              <a:t> Capitini di Perugia: indirizzo in Amministrazione, finanza e marketing.  2)Liceo Economico Sociale a Città di Castello: opzione economico sociale. 3) Istituto Comprensivo Battaglia di Norcia: liceo classico di indirizzo costituzionale)-</a:t>
            </a:r>
          </a:p>
          <a:p>
            <a:pPr marL="0" indent="0" algn="just">
              <a:buNone/>
            </a:pPr>
            <a:r>
              <a:rPr lang="it-IT" sz="1800" i="1" dirty="0"/>
              <a:t> Occorre una valutazione attenta di questa sperimentazione</a:t>
            </a:r>
          </a:p>
          <a:p>
            <a:endParaRPr lang="it-IT" sz="2000" dirty="0"/>
          </a:p>
          <a:p>
            <a:endParaRPr lang="it-IT" sz="2000" dirty="0"/>
          </a:p>
          <a:p>
            <a:pPr marL="0" indent="0">
              <a:buNone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80340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150"/>
    </mc:Choice>
    <mc:Fallback xmlns="">
      <p:transition spd="slow" advTm="9715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C4ECDF-BD1A-4543-8C78-6D5EE6A6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74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latin typeface="+mn-lt"/>
              </a:rPr>
              <a:t>10. Autonomia Patti educativi e Comunità educante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CDEF7D-B6BB-4968-B9C3-430797D4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1482571"/>
            <a:ext cx="10989906" cy="5264458"/>
          </a:xfrm>
        </p:spPr>
        <p:txBody>
          <a:bodyPr>
            <a:normAutofit/>
          </a:bodyPr>
          <a:lstStyle/>
          <a:p>
            <a:pPr algn="just"/>
            <a:endParaRPr lang="it-IT" sz="2000" dirty="0"/>
          </a:p>
          <a:p>
            <a:pPr algn="just"/>
            <a:r>
              <a:rPr lang="it-IT" sz="2000" dirty="0"/>
              <a:t>L’</a:t>
            </a:r>
            <a:r>
              <a:rPr lang="it-IT" sz="2000" b="1" dirty="0"/>
              <a:t>autonomia scolastica </a:t>
            </a:r>
            <a:r>
              <a:rPr lang="it-IT" sz="2000" dirty="0"/>
              <a:t>è </a:t>
            </a:r>
            <a:r>
              <a:rPr lang="it-IT" sz="2000" b="1" i="1" dirty="0"/>
              <a:t>solidale</a:t>
            </a:r>
            <a:r>
              <a:rPr lang="it-IT" sz="2000" b="1" dirty="0"/>
              <a:t> (</a:t>
            </a:r>
            <a:r>
              <a:rPr lang="it-IT" sz="2000" dirty="0"/>
              <a:t>sì, cioè </a:t>
            </a:r>
            <a:r>
              <a:rPr lang="it-IT" sz="2000" b="1" dirty="0"/>
              <a:t>non competitiva </a:t>
            </a:r>
            <a:r>
              <a:rPr lang="it-IT" sz="2000" dirty="0"/>
              <a:t>tra le scuole)</a:t>
            </a:r>
          </a:p>
          <a:p>
            <a:pPr algn="just"/>
            <a:endParaRPr lang="it-IT" sz="2000" dirty="0"/>
          </a:p>
          <a:p>
            <a:pPr algn="just">
              <a:spcBef>
                <a:spcPts val="0"/>
              </a:spcBef>
            </a:pPr>
            <a:r>
              <a:rPr lang="it-IT" sz="2000" dirty="0"/>
              <a:t>e </a:t>
            </a:r>
            <a:r>
              <a:rPr lang="it-IT" sz="2000" b="1" i="1" dirty="0"/>
              <a:t>responsabile, </a:t>
            </a:r>
            <a:r>
              <a:rPr lang="it-IT" sz="2000" i="1" dirty="0"/>
              <a:t>se aperta</a:t>
            </a:r>
            <a:r>
              <a:rPr lang="it-IT" sz="2000" dirty="0"/>
              <a:t> al territorio</a:t>
            </a:r>
            <a:r>
              <a:rPr lang="it-IT" sz="2000" b="1" dirty="0"/>
              <a:t> (</a:t>
            </a:r>
            <a:r>
              <a:rPr lang="it-IT" sz="2000" dirty="0"/>
              <a:t>ma già è così!)» se stringe “</a:t>
            </a:r>
            <a:r>
              <a:rPr lang="it-IT" sz="2000" b="1" dirty="0"/>
              <a:t>Patti educativi di comunità</a:t>
            </a:r>
            <a:r>
              <a:rPr lang="it-IT" sz="2000" dirty="0"/>
              <a:t>” </a:t>
            </a:r>
            <a:r>
              <a:rPr lang="it-IT" sz="2000" i="1" dirty="0"/>
              <a:t>I Patti educativi di comunità sono degli </a:t>
            </a:r>
            <a:r>
              <a:rPr lang="it-IT" sz="2000" dirty="0"/>
              <a:t>accordi </a:t>
            </a:r>
            <a:r>
              <a:rPr lang="it-IT" sz="2000" b="1" i="1" dirty="0"/>
              <a:t>tra gli enti locali, </a:t>
            </a:r>
            <a:r>
              <a:rPr lang="it-IT" sz="2000" i="1" dirty="0"/>
              <a:t>le istituzioni pubbliche e private variamente operanti sul territorio, le realtà del terzo settore </a:t>
            </a:r>
            <a:r>
              <a:rPr lang="it-IT" sz="2000" b="1" i="1" dirty="0"/>
              <a:t>e le scuole</a:t>
            </a:r>
            <a:r>
              <a:rPr lang="it-IT" sz="2000" i="1" dirty="0"/>
              <a:t>, per rafforzare un’alleanza educativa, civile e sociale. </a:t>
            </a:r>
          </a:p>
          <a:p>
            <a:pPr algn="just"/>
            <a:r>
              <a:rPr lang="it-IT" sz="2000" dirty="0"/>
              <a:t>Il territorio diventa “</a:t>
            </a:r>
            <a:r>
              <a:rPr lang="it-IT" sz="2000" b="1" dirty="0"/>
              <a:t>Comunità educante</a:t>
            </a:r>
            <a:r>
              <a:rPr lang="it-IT" sz="2000" dirty="0"/>
              <a:t>” </a:t>
            </a:r>
            <a:r>
              <a:rPr lang="it-IT" sz="2000" b="1" dirty="0"/>
              <a:t>(Distretti educativi ?) </a:t>
            </a:r>
            <a:r>
              <a:rPr lang="it-IT" sz="2000" dirty="0"/>
              <a:t>“</a:t>
            </a:r>
            <a:r>
              <a:rPr lang="it-IT" sz="2000" i="1" dirty="0"/>
              <a:t>Nella scuola non entrano più solo maestri e docenti, ma professionisti come medici, biologi, architetti, educatori, informatici… che portano l’evoluzione continua della conoscenza dentro la scuola, che costruiscono ponti organici e vivi con il mondo esterno, che creano alleanze e patti con i territori</a:t>
            </a:r>
            <a:r>
              <a:rPr lang="it-IT" sz="2000" dirty="0"/>
              <a:t>” (p.63), …“</a:t>
            </a:r>
            <a:r>
              <a:rPr lang="it-IT" sz="2000" i="1" dirty="0"/>
              <a:t>gettando le basi per una scuola che non fa tutto, ma </a:t>
            </a:r>
            <a:r>
              <a:rPr lang="it-IT" sz="2000" b="1" i="1" dirty="0"/>
              <a:t>in cui tutti fanno</a:t>
            </a:r>
            <a:r>
              <a:rPr lang="it-IT" sz="2000" dirty="0"/>
              <a:t>” (p.26)  (?)</a:t>
            </a:r>
          </a:p>
          <a:p>
            <a:pPr algn="just"/>
            <a:r>
              <a:rPr lang="it-IT" sz="2000" dirty="0"/>
              <a:t>Proposta: da </a:t>
            </a:r>
            <a:r>
              <a:rPr lang="it-IT" sz="2000" b="1" dirty="0"/>
              <a:t>Ministero dell’Istruzione </a:t>
            </a:r>
            <a:r>
              <a:rPr lang="it-IT" sz="2000" dirty="0"/>
              <a:t>a </a:t>
            </a:r>
            <a:r>
              <a:rPr lang="it-IT" sz="2000" b="1" dirty="0"/>
              <a:t>Ministero della comunità educante</a:t>
            </a: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80775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438"/>
    </mc:Choice>
    <mc:Fallback xmlns="">
      <p:transition spd="slow" advTm="18943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C4ECDF-BD1A-4543-8C78-6D5EE6A69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743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latin typeface="+mn-lt"/>
              </a:rPr>
              <a:t>11. Autonomia e saperi formali/non formali/informali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CDEF7D-B6BB-4968-B9C3-430797D45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941033"/>
            <a:ext cx="10989906" cy="580599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endParaRPr lang="it-IT" sz="2000" b="1" i="1" dirty="0"/>
          </a:p>
          <a:p>
            <a:pPr algn="just">
              <a:spcBef>
                <a:spcPts val="0"/>
              </a:spcBef>
            </a:pPr>
            <a:endParaRPr lang="it-IT" sz="2000" b="1" i="1" dirty="0"/>
          </a:p>
          <a:p>
            <a:pPr algn="just">
              <a:spcBef>
                <a:spcPts val="0"/>
              </a:spcBef>
            </a:pPr>
            <a:r>
              <a:rPr lang="it-IT" sz="2400" b="1" i="1" dirty="0"/>
              <a:t>La </a:t>
            </a:r>
            <a:r>
              <a:rPr lang="it-IT" sz="2400" b="1" dirty="0"/>
              <a:t>funzione educativa non è più affidata solo alla scuola (saperi formali) ma anche ai diversi contesti non formali e informali </a:t>
            </a:r>
            <a:r>
              <a:rPr lang="it-IT" sz="2400" i="1" dirty="0"/>
              <a:t>La necessità di attribuire una funzione educativa ai diversi contesti in cui l’apprendimento si sviluppa </a:t>
            </a:r>
            <a:r>
              <a:rPr lang="it-IT" sz="2400" i="1" u="sng" dirty="0"/>
              <a:t>non è più una necessità contingente, è la risposta pedagogica e didattica alle nuove domande sociali e culturali</a:t>
            </a:r>
            <a:r>
              <a:rPr lang="it-IT" sz="2400" i="1" dirty="0"/>
              <a:t> </a:t>
            </a:r>
            <a:r>
              <a:rPr lang="it-IT" sz="2400" dirty="0"/>
              <a:t>(p.64)</a:t>
            </a:r>
            <a:r>
              <a:rPr lang="it-IT" sz="2400" dirty="0">
                <a:solidFill>
                  <a:srgbClr val="FF0000"/>
                </a:solidFill>
              </a:rPr>
              <a:t> (La responsabilità educativa non è più primariamente della scuola!): </a:t>
            </a:r>
          </a:p>
          <a:p>
            <a:endParaRPr lang="it-IT" sz="2400" dirty="0"/>
          </a:p>
          <a:p>
            <a:r>
              <a:rPr lang="it-IT" sz="2400" b="1" dirty="0"/>
              <a:t>Educazione formale: </a:t>
            </a:r>
            <a:r>
              <a:rPr lang="it-IT" sz="2400" dirty="0"/>
              <a:t>carriera scolastica ed eventuali altri titoli posseduti</a:t>
            </a:r>
            <a:endParaRPr lang="it-IT" sz="2400" b="1" dirty="0"/>
          </a:p>
          <a:p>
            <a:r>
              <a:rPr lang="it-IT" sz="2400" b="1" dirty="0"/>
              <a:t>Educazione non formale: </a:t>
            </a:r>
            <a:r>
              <a:rPr lang="it-IT" sz="2400" dirty="0"/>
              <a:t>certificazioni di tipo linguistico, informatico o altro</a:t>
            </a:r>
            <a:endParaRPr lang="it-IT" sz="2400" b="1" dirty="0"/>
          </a:p>
          <a:p>
            <a:r>
              <a:rPr lang="it-IT" sz="2400" b="1" dirty="0"/>
              <a:t>Educazione informale </a:t>
            </a:r>
            <a:r>
              <a:rPr lang="it-IT" sz="2400" dirty="0"/>
              <a:t>attività extrascolastiche svolte in ambito professionale, sportivo, musicale, culturale e artistico, di cittadinanza attiva e di volontariato.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38679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438"/>
    </mc:Choice>
    <mc:Fallback xmlns="">
      <p:transition spd="slow" advTm="18943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EE1614-B55E-4B3A-B0F0-0B477B660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+mn-lt"/>
              </a:rPr>
              <a:t>12. Esame di Stato 2021, II ciclo 2021. OM. 3 marzo 2021, n. 53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5DCBBB-A8C8-49D9-ACFB-E2BD16392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87" y="830424"/>
            <a:ext cx="10926147" cy="573832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2000" b="1" dirty="0"/>
              <a:t>Art. 17   Prova d’esame</a:t>
            </a:r>
          </a:p>
          <a:p>
            <a:pPr marL="0" indent="0" algn="ctr">
              <a:buNone/>
            </a:pPr>
            <a:r>
              <a:rPr lang="it-IT" sz="2000" b="1">
                <a:hlinkClick r:id="rId2"/>
              </a:rPr>
              <a:t>https://www.istruzioneer.gov.it/wp-content/uploads/2021/04/Indicazioni-operative-per-il-Curriculum-studente-02-04-2021.pdf</a:t>
            </a:r>
            <a:endParaRPr lang="it-IT" sz="2000" b="1"/>
          </a:p>
          <a:p>
            <a:pPr marL="0" indent="0" algn="ctr">
              <a:buNone/>
            </a:pPr>
            <a:endParaRPr lang="it-IT" sz="2000" b="1" dirty="0"/>
          </a:p>
          <a:p>
            <a:pPr algn="just"/>
            <a:r>
              <a:rPr lang="it-IT" sz="2400" dirty="0"/>
              <a:t>La conduzione del colloquio d’esame tiene conto delle informazioni contenute nel </a:t>
            </a:r>
            <a:r>
              <a:rPr lang="it-IT" sz="2400" b="1" dirty="0"/>
              <a:t>Curriculum dello studente, </a:t>
            </a:r>
            <a:r>
              <a:rPr lang="it-IT" sz="2400" dirty="0"/>
              <a:t>allegato al diploma e </a:t>
            </a:r>
            <a:r>
              <a:rPr lang="it-IT" sz="2400" i="1" u="sng" dirty="0"/>
              <a:t>reso pubblico </a:t>
            </a:r>
            <a:r>
              <a:rPr lang="it-IT" sz="2400" dirty="0"/>
              <a:t>nella piattaforma (per università e mercato del lavoro?)</a:t>
            </a:r>
          </a:p>
          <a:p>
            <a:pPr algn="just"/>
            <a:r>
              <a:rPr lang="it-IT" sz="2400" dirty="0"/>
              <a:t>Con il Curriculum (novità di quest’anno ma in realtà già nel D. Lgs. 62/2017, «buona scuola») la sottocommissione ha a disposizione non solo dati che riguardano il percorso scolastico del candidato </a:t>
            </a:r>
            <a:r>
              <a:rPr lang="it-IT" sz="2400" i="1" dirty="0"/>
              <a:t>(saperi formali</a:t>
            </a:r>
            <a:r>
              <a:rPr lang="it-IT" sz="2400" dirty="0"/>
              <a:t>), ma anche informazioni e certificazioni e competenze acquisite in contesti </a:t>
            </a:r>
            <a:r>
              <a:rPr lang="it-IT" sz="2400" i="1" dirty="0"/>
              <a:t>non formali o informali</a:t>
            </a:r>
            <a:r>
              <a:rPr lang="it-IT" sz="2400" dirty="0"/>
              <a:t>.</a:t>
            </a:r>
          </a:p>
          <a:p>
            <a:pPr algn="just"/>
            <a:r>
              <a:rPr lang="it-IT" sz="2400" i="1" dirty="0"/>
              <a:t>Sembra che diploma e voto (scuola) non bastino più o siano secondari ma, oltre ciò…</a:t>
            </a:r>
          </a:p>
          <a:p>
            <a:pPr algn="just"/>
            <a:r>
              <a:rPr lang="it-IT" sz="2400" dirty="0"/>
              <a:t>Il curriculum renderà evidente la disuguaglianza: è chiaro che le attività extrascolastiche (esperienze all’estero, musica, danza, corsi di lingua, sport …) non certificheranno altro se non la disuguaglianza economica, culturale e sociale delle famiglie.</a:t>
            </a:r>
          </a:p>
          <a:p>
            <a:pPr marL="0" indent="0" algn="just">
              <a:buNone/>
            </a:pPr>
            <a:r>
              <a:rPr lang="it-IT" sz="2400" i="1" dirty="0">
                <a:solidFill>
                  <a:srgbClr val="FF0000"/>
                </a:solidFill>
              </a:rPr>
              <a:t>Incongruenza…. partire denunciando le diversità per poi alla fine certificarle?</a:t>
            </a:r>
          </a:p>
          <a:p>
            <a:pPr algn="just"/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3085829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5F86A3-43AA-4208-BB16-A379BACB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288"/>
            <a:ext cx="10515600" cy="763480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>
                <a:latin typeface="+mn-lt"/>
              </a:rPr>
              <a:t>   13. Sul curriculum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D46CCC-BAD4-45AA-A9BC-166AE5E65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60" y="887767"/>
            <a:ext cx="11288697" cy="5271441"/>
          </a:xfrm>
        </p:spPr>
        <p:txBody>
          <a:bodyPr>
            <a:noAutofit/>
          </a:bodyPr>
          <a:lstStyle/>
          <a:p>
            <a:pPr algn="just"/>
            <a:r>
              <a:rPr lang="it-IT" sz="1800" b="1" dirty="0"/>
              <a:t>Tomaso Montanari </a:t>
            </a:r>
            <a:r>
              <a:rPr lang="it-IT" sz="1800" dirty="0"/>
              <a:t>e </a:t>
            </a:r>
            <a:r>
              <a:rPr lang="it-IT" sz="1800" b="1" dirty="0"/>
              <a:t>Massimo Cacciari </a:t>
            </a:r>
            <a:r>
              <a:rPr lang="it-IT" sz="1800" dirty="0"/>
              <a:t>dichiarano che il curriculum non fa che rendere visibile la effettiva disuguaglianza di condizioni e opportunità tra gli studenti.</a:t>
            </a:r>
          </a:p>
          <a:p>
            <a:pPr algn="just"/>
            <a:r>
              <a:rPr lang="it-IT" sz="1800" b="1" dirty="0"/>
              <a:t>Giancarlo Coraggio</a:t>
            </a:r>
            <a:r>
              <a:rPr lang="it-IT" sz="1800" dirty="0"/>
              <a:t>, attuale presidente della Consulta, ha dichiarato che: «C’è qualche problema nel rischio di diseguaglianza, di favorire i più ricchi, che possono mandare i figli all’estero». </a:t>
            </a:r>
          </a:p>
          <a:p>
            <a:pPr algn="just"/>
            <a:r>
              <a:rPr lang="it-IT" sz="1800" dirty="0"/>
              <a:t>Sul Corriere della Sera, </a:t>
            </a:r>
            <a:r>
              <a:rPr lang="it-IT" sz="1800" b="1" dirty="0"/>
              <a:t>Ernesto Galli Della Loggia </a:t>
            </a:r>
            <a:r>
              <a:rPr lang="it-IT" sz="1800" dirty="0"/>
              <a:t>critica aspramente le indicazioni del ministro dell’Istruzione Bianchi: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1800" dirty="0"/>
              <a:t>«Forte dell’ideologia del “capitale umano”, prosegue inarrestabile la corsa della scuola italiana all’asservimento nei confronti del cosiddetto “mondo del lavoro». L’esame di Stato prevede un “Curriculum dello Studente”, destinato a essere preso in considerazione come elemento di valutazione insieme alle tradizionali prove d’esame e alla fine ad essere pubblicato in allegato al diploma».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1800" dirty="0"/>
              <a:t>«Ci sono almeno due aspetti particolarmente odiosi: il primo è il carattere classista, è evidente infatti che il “Curriculum dello Studente” in buona parte rispecchierà null’altro che la condizione economica della sua famiglia».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1800" dirty="0"/>
              <a:t>«Il secondo aspetto odioso sta nella pretesa — alla base del «Curriculum» nonché degli studi che teorizzano i </a:t>
            </a:r>
            <a:r>
              <a:rPr lang="it-IT" sz="1800" dirty="0" err="1"/>
              <a:t>character</a:t>
            </a:r>
            <a:r>
              <a:rPr lang="it-IT" sz="1800" dirty="0"/>
              <a:t> skills — che sia possibile formare e fornire la radiografia caratteriale di un essere umano stabilendone i contorni quando egli ha appena 18-19 anni, cioè quando egli è ancora tra la fine dell’adolescenza e l’inizio della giovinezza. C’è in una simile pretesa l’idea di un fissismo quasi genetico, di una predestinazione biologista, che è totalmente agli antipodi di una concezione liberamente umana della personalità come qualcosa sempre capace di evolvere, di ricredersi e di mutare».</a:t>
            </a:r>
          </a:p>
        </p:txBody>
      </p:sp>
    </p:spTree>
    <p:extLst>
      <p:ext uri="{BB962C8B-B14F-4D97-AF65-F5344CB8AC3E}">
        <p14:creationId xmlns:p14="http://schemas.microsoft.com/office/powerpoint/2010/main" val="3768738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048F15-821D-4EE7-9B52-0BE64FA8C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174"/>
          </a:xfrm>
        </p:spPr>
        <p:txBody>
          <a:bodyPr>
            <a:normAutofit/>
          </a:bodyPr>
          <a:lstStyle/>
          <a:p>
            <a:pPr algn="ctr"/>
            <a:r>
              <a:rPr lang="it-IT" sz="2400" b="1" dirty="0">
                <a:latin typeface="+mn-lt"/>
              </a:rPr>
              <a:t>14. Don Milani (alla rovescia) e la Personal School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0B849D-6E49-49ED-A2DF-10B68EE20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862" y="1562470"/>
            <a:ext cx="10980938" cy="5015883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Il documento si richiama a don Milani che «ci può aiutare ad affrontare le questioni ancora irrisolte del mondo pedagogico e non solo (p. 28)”. </a:t>
            </a:r>
          </a:p>
          <a:p>
            <a:pPr algn="just"/>
            <a:r>
              <a:rPr lang="it-IT" sz="2000" dirty="0"/>
              <a:t>Don Milani: la scuola doveva partire dalle differenze per farsene carico e permettere agli ultimi di colmarle</a:t>
            </a:r>
          </a:p>
          <a:p>
            <a:pPr algn="just"/>
            <a:r>
              <a:rPr lang="it-IT" sz="2000" dirty="0"/>
              <a:t>qui sembra affermarsi un principio opposto: “</a:t>
            </a:r>
            <a:r>
              <a:rPr lang="it-IT" sz="2000" i="1" dirty="0"/>
              <a:t>la scuola deve organizzarsi in base alle differenze: differenze geografiche, differenze culturali, differenze di genere, differenze insomma… Nel design si parla da anni di </a:t>
            </a:r>
            <a:r>
              <a:rPr lang="it-IT" sz="2000" b="1" i="1" dirty="0"/>
              <a:t>personalizzazione</a:t>
            </a:r>
            <a:r>
              <a:rPr lang="it-IT" sz="2000" i="1" dirty="0"/>
              <a:t> e il nostro strumento più potente è il PC (personal computer): </a:t>
            </a:r>
            <a:r>
              <a:rPr lang="it-IT" sz="2000" i="1" dirty="0">
                <a:solidFill>
                  <a:srgbClr val="FF0000"/>
                </a:solidFill>
              </a:rPr>
              <a:t>e nessuno ha ancora fatto la </a:t>
            </a:r>
            <a:r>
              <a:rPr lang="it-IT" sz="2000" b="1" i="1" dirty="0">
                <a:solidFill>
                  <a:srgbClr val="FF0000"/>
                </a:solidFill>
              </a:rPr>
              <a:t>Personal School</a:t>
            </a:r>
            <a:r>
              <a:rPr lang="it-IT" sz="2000" i="1" dirty="0">
                <a:solidFill>
                  <a:srgbClr val="FF0000"/>
                </a:solidFill>
              </a:rPr>
              <a:t>, molto più interessante dell’essere Pubblica o Privata</a:t>
            </a:r>
            <a:r>
              <a:rPr lang="it-IT" sz="2000" dirty="0">
                <a:solidFill>
                  <a:srgbClr val="FF0000"/>
                </a:solidFill>
              </a:rPr>
              <a:t>”(p.62</a:t>
            </a:r>
            <a:r>
              <a:rPr lang="it-IT" sz="2000" dirty="0"/>
              <a:t>). (Più Moratti che don Milani!!!)</a:t>
            </a:r>
          </a:p>
          <a:p>
            <a:pPr algn="just"/>
            <a:r>
              <a:rPr lang="it-IT" sz="2000" b="1" dirty="0"/>
              <a:t>Personalizzazione </a:t>
            </a:r>
            <a:r>
              <a:rPr lang="it-IT" sz="2000" dirty="0"/>
              <a:t>dell’insegnamento</a:t>
            </a:r>
            <a:r>
              <a:rPr lang="it-IT" sz="2000" b="1" dirty="0"/>
              <a:t> </a:t>
            </a:r>
            <a:r>
              <a:rPr lang="it-IT" sz="2000" dirty="0"/>
              <a:t>(quando </a:t>
            </a:r>
            <a:r>
              <a:rPr lang="it-IT" sz="2000" b="1" i="1" dirty="0"/>
              <a:t>le famiglie </a:t>
            </a:r>
            <a:r>
              <a:rPr lang="it-IT" sz="2000" b="1" dirty="0"/>
              <a:t>scelgono</a:t>
            </a:r>
            <a:r>
              <a:rPr lang="it-IT" sz="2000" dirty="0"/>
              <a:t>, tra le opzioni offerte dalle scuole, il meglio per i loro figli- fatto questo che riprodurrebbe le differenze socio culturali economiche); </a:t>
            </a:r>
            <a:r>
              <a:rPr lang="it-IT" sz="2000" b="1" dirty="0"/>
              <a:t>individualizzazione</a:t>
            </a:r>
            <a:r>
              <a:rPr lang="it-IT" sz="2000" dirty="0"/>
              <a:t> dell’insegnamento (quando gli </a:t>
            </a:r>
            <a:r>
              <a:rPr lang="it-IT" sz="2000" b="1" i="1" dirty="0"/>
              <a:t>insegnanti </a:t>
            </a:r>
            <a:r>
              <a:rPr lang="it-IT" sz="2000" b="1" dirty="0"/>
              <a:t>scelgono </a:t>
            </a:r>
            <a:r>
              <a:rPr lang="it-IT" sz="2000" dirty="0"/>
              <a:t>secondo i bisogni e i talenti di ciascuno)</a:t>
            </a:r>
          </a:p>
          <a:p>
            <a:pPr algn="just"/>
            <a:r>
              <a:rPr lang="it-IT" sz="2000" dirty="0">
                <a:solidFill>
                  <a:srgbClr val="FF0000"/>
                </a:solidFill>
              </a:rPr>
              <a:t>È un falso problema quello della mancanza di meritocrazia: la scuola italiana non impedisce lo sviluppo dei talenti mentre infiniti sono i casi in cui non è riuscita a rispondere ai bisogni degli ultimi!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95118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35"/>
    </mc:Choice>
    <mc:Fallback xmlns="">
      <p:transition spd="slow" advTm="4533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F08AB8-E8AA-4595-9E5D-B449C93D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8918" y="249717"/>
            <a:ext cx="10515600" cy="558152"/>
          </a:xfrm>
        </p:spPr>
        <p:txBody>
          <a:bodyPr>
            <a:normAutofit/>
          </a:bodyPr>
          <a:lstStyle/>
          <a:p>
            <a:pPr algn="ctr"/>
            <a:r>
              <a:rPr lang="it-IT" sz="2800" dirty="0"/>
              <a:t>	</a:t>
            </a:r>
            <a:r>
              <a:rPr lang="it-IT" sz="2800" b="1" dirty="0"/>
              <a:t>15.</a:t>
            </a:r>
            <a:r>
              <a:rPr lang="it-IT" sz="2800" dirty="0"/>
              <a:t> </a:t>
            </a:r>
            <a:r>
              <a:rPr lang="it-IT" sz="2800" b="1" dirty="0">
                <a:latin typeface="+mn-lt"/>
              </a:rPr>
              <a:t>La scuola oggi è già “Comunità educante”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941E19-475D-42D5-AE65-E29BEC7AA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1" y="1147666"/>
            <a:ext cx="10887269" cy="571033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b="1" dirty="0"/>
              <a:t>Piano scuola estate 2021: </a:t>
            </a:r>
            <a:r>
              <a:rPr lang="it-IT" sz="2000" dirty="0"/>
              <a:t>(510 milioni: 150 alle scuole, 320 ai PON dei Patti di comunità, 40 ex legge 440 per ampliamento formativo) prevede 3 fasi:</a:t>
            </a:r>
          </a:p>
          <a:p>
            <a:pPr marL="0" indent="0" algn="just">
              <a:buNone/>
            </a:pPr>
            <a:r>
              <a:rPr lang="it-IT" sz="2000" b="1" dirty="0"/>
              <a:t>Giugno</a:t>
            </a:r>
            <a:r>
              <a:rPr lang="it-IT" sz="2000" dirty="0"/>
              <a:t>: potenziamento delle competenze disciplinari e relazionali, con attività laboratoriali, scuola all’aperto, studio di gruppo, con collaborazioni esterne o con il terzo settore</a:t>
            </a:r>
          </a:p>
          <a:p>
            <a:pPr marL="0" indent="0" algn="just">
              <a:buNone/>
            </a:pPr>
            <a:r>
              <a:rPr lang="it-IT" sz="2000" b="1" dirty="0"/>
              <a:t>Luglio-agosto:</a:t>
            </a:r>
            <a:r>
              <a:rPr lang="it-IT" sz="2000" dirty="0"/>
              <a:t> personale ATA, risorse umane del terzo settore, educatori ed esperti esterni. Si tratta della fase in cui possono essere agiti </a:t>
            </a:r>
            <a:r>
              <a:rPr lang="it-IT" sz="2000" b="1" dirty="0"/>
              <a:t>i Patti Educativi di Comunità</a:t>
            </a:r>
            <a:r>
              <a:rPr lang="it-IT" sz="2000" dirty="0"/>
              <a:t>, </a:t>
            </a:r>
          </a:p>
          <a:p>
            <a:pPr marL="0" indent="0" algn="just">
              <a:buNone/>
            </a:pPr>
            <a:r>
              <a:rPr lang="it-IT" sz="2000" b="1" dirty="0"/>
              <a:t>Settembre</a:t>
            </a:r>
            <a:r>
              <a:rPr lang="it-IT" sz="2000" dirty="0"/>
              <a:t>: al rinforzo e potenziamento delle competenze disciplinari e all’introduzione al nuovo anno scolastico </a:t>
            </a:r>
            <a:endParaRPr lang="it-IT" sz="2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2000" dirty="0">
                <a:solidFill>
                  <a:srgbClr val="FF0000"/>
                </a:solidFill>
              </a:rPr>
              <a:t>La scuola oggi è già “Comunità educante”, </a:t>
            </a:r>
          </a:p>
          <a:p>
            <a:pPr marL="0" indent="0" algn="just">
              <a:buNone/>
            </a:pPr>
            <a:r>
              <a:rPr lang="it-IT" sz="2000" dirty="0"/>
              <a:t>Mantenere </a:t>
            </a:r>
            <a:r>
              <a:rPr lang="it-IT" sz="2000" b="1" dirty="0"/>
              <a:t>la centralità nella costruzione della “comunità educante territoriale” </a:t>
            </a:r>
          </a:p>
          <a:p>
            <a:pPr marL="0" indent="0" algn="just">
              <a:buNone/>
            </a:pPr>
            <a:r>
              <a:rPr lang="it-IT" sz="2000" dirty="0"/>
              <a:t>Evitare il rischio di</a:t>
            </a:r>
            <a:r>
              <a:rPr lang="it-IT" sz="2000" b="1" dirty="0"/>
              <a:t> una forte ingerenza del territorio nella scuola se non una riduzione del ruolo della scuola come istituzione primaria per l’istruzione e la formazione </a:t>
            </a:r>
            <a:r>
              <a:rPr lang="it-IT" sz="2000" dirty="0"/>
              <a:t>(</a:t>
            </a:r>
            <a:r>
              <a:rPr lang="it-IT" sz="2000" dirty="0">
                <a:solidFill>
                  <a:srgbClr val="FF0000"/>
                </a:solidFill>
              </a:rPr>
              <a:t>altro che autonomia!). </a:t>
            </a:r>
          </a:p>
          <a:p>
            <a:pPr marL="0" indent="0" algn="just">
              <a:buNone/>
            </a:pPr>
            <a:r>
              <a:rPr lang="it-IT" sz="2000" dirty="0"/>
              <a:t>Non ridurre il </a:t>
            </a:r>
            <a:r>
              <a:rPr lang="it-IT" sz="2000" b="1" dirty="0"/>
              <a:t>tempo scuola </a:t>
            </a:r>
            <a:r>
              <a:rPr lang="it-IT" sz="2000" dirty="0"/>
              <a:t>dedicato alle discipline (d</a:t>
            </a:r>
            <a:r>
              <a:rPr lang="it-IT" sz="2000" b="1" dirty="0"/>
              <a:t>isciplina</a:t>
            </a:r>
            <a:r>
              <a:rPr lang="it-IT" sz="2000" dirty="0"/>
              <a:t> secondo l'OCSE: "non solo e non tanto un insieme di contenuti, ma, e soprattutto, un insieme di metodi di indagine, di tecniche di lavoro che si possono esercitare non solo per studiare .. ma per investigazione la realtà in continua mutazione)</a:t>
            </a:r>
            <a:endParaRPr lang="it-IT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it-IT" sz="2000" b="1" dirty="0"/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227657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58"/>
    </mc:Choice>
    <mc:Fallback xmlns="">
      <p:transition spd="slow" advTm="7055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99E36-1B4A-4F6C-86A7-FA27C9C7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403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3200" dirty="0"/>
            </a:br>
            <a:br>
              <a:rPr lang="it-IT" sz="3200" dirty="0"/>
            </a:br>
            <a:r>
              <a:rPr lang="it-IT" sz="3200" b="1" dirty="0">
                <a:latin typeface="+mn-lt"/>
              </a:rPr>
              <a:t>1. «Rapporto sulla scuola</a:t>
            </a:r>
            <a:br>
              <a:rPr lang="it-IT" sz="3200" b="1" dirty="0">
                <a:latin typeface="+mn-lt"/>
              </a:rPr>
            </a:br>
            <a:r>
              <a:rPr lang="it-IT" sz="3200" b="1" dirty="0">
                <a:latin typeface="+mn-lt"/>
              </a:rPr>
              <a:t>Idee e proposte per una scuola che guarda al futuro»</a:t>
            </a:r>
            <a:br>
              <a:rPr lang="it-IT" sz="3200" b="1" dirty="0">
                <a:latin typeface="+mn-lt"/>
              </a:rPr>
            </a:br>
            <a:br>
              <a:rPr lang="it-IT" sz="3200" b="1" dirty="0">
                <a:latin typeface="+mn-lt"/>
              </a:rPr>
            </a:br>
            <a:r>
              <a:rPr lang="it-IT" sz="3200" dirty="0"/>
              <a:t> </a:t>
            </a:r>
            <a:endParaRPr lang="it-IT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D97A5D-2634-4E40-BBA8-2382FDE73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150"/>
            <a:ext cx="10515600" cy="51167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400" dirty="0">
                <a:solidFill>
                  <a:srgbClr val="FF0000"/>
                </a:solidFill>
              </a:rPr>
              <a:t>21 aprile 2020 </a:t>
            </a:r>
            <a:r>
              <a:rPr lang="it-IT" sz="2400" dirty="0"/>
              <a:t>(D.M. n.203) istituzione</a:t>
            </a:r>
            <a:r>
              <a:rPr lang="it-IT" sz="2400" i="1" dirty="0"/>
              <a:t> Comitato di 18 esperti </a:t>
            </a:r>
            <a:r>
              <a:rPr lang="it-IT" sz="2400" dirty="0"/>
              <a:t>presieduto dal prof. Patrizio </a:t>
            </a:r>
            <a:r>
              <a:rPr lang="it-IT" sz="2400" i="1" dirty="0"/>
              <a:t>Bianchi (</a:t>
            </a:r>
            <a:r>
              <a:rPr lang="it-IT" sz="2400" dirty="0"/>
              <a:t>oggi Ministro del MI) (Patrizio Bianchi, </a:t>
            </a:r>
            <a:r>
              <a:rPr lang="it-IT" sz="2400" i="1" dirty="0"/>
              <a:t>Nello specchio della scuola</a:t>
            </a:r>
            <a:r>
              <a:rPr lang="it-IT" sz="2400" dirty="0"/>
              <a:t>, il Mulino, 2020)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27 maggio 2020, </a:t>
            </a:r>
            <a:r>
              <a:rPr lang="it-IT" sz="2400" dirty="0"/>
              <a:t>consegna </a:t>
            </a:r>
            <a:r>
              <a:rPr lang="it-IT" sz="2400" i="1" dirty="0"/>
              <a:t>del Rapporto intermedio </a:t>
            </a:r>
            <a:r>
              <a:rPr lang="it-IT" sz="2400" dirty="0"/>
              <a:t>con le linee guida nazionali unitarie per la riapertura delle scuole « Piano scuola 2020-21»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giugno e luglio 2020 </a:t>
            </a:r>
            <a:r>
              <a:rPr lang="it-IT" sz="2400" dirty="0"/>
              <a:t>il prof. Bianchi illustra il Rapporto alla Camera e al Senato e consegna del </a:t>
            </a:r>
            <a:r>
              <a:rPr lang="it-IT" sz="2400" i="1" dirty="0"/>
              <a:t>Rapporto finale</a:t>
            </a:r>
          </a:p>
          <a:p>
            <a:pPr algn="just"/>
            <a:endParaRPr lang="it-IT" sz="2400" i="1" dirty="0"/>
          </a:p>
          <a:p>
            <a:pPr algn="just"/>
            <a:r>
              <a:rPr lang="it-IT" sz="2400" dirty="0">
                <a:solidFill>
                  <a:srgbClr val="FF0000"/>
                </a:solidFill>
              </a:rPr>
              <a:t>13 febbraio 2021</a:t>
            </a:r>
            <a:r>
              <a:rPr lang="it-IT" sz="2400" dirty="0"/>
              <a:t> pubblicazione </a:t>
            </a:r>
            <a:r>
              <a:rPr lang="it-IT" sz="2400" i="1" dirty="0"/>
              <a:t>del Rapporto finale</a:t>
            </a:r>
            <a:endParaRPr lang="it-IT" sz="2400" i="1" dirty="0">
              <a:solidFill>
                <a:srgbClr val="FF0000"/>
              </a:solidFill>
            </a:endParaRP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Metodo: 55 ore di audizioni con esperti e associazioni e 136 documenti consegnati; documento aperto a ulteriori contributi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902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9AC41D-91A8-4F69-94FE-722E8143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929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+mn-lt"/>
              </a:rPr>
              <a:t>2. Economia e nuove 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C0B0B-56DB-42CD-9664-B24264620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01" y="861133"/>
            <a:ext cx="11310152" cy="57527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Il Rapporto ci propone un confronto tra modelli economici e nuove competenze.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Se l’organizzazione economica e sociale del ‘900 richiedeva competenze segmentate, ripetitive, fortemente gerarchizzate 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I </a:t>
            </a:r>
            <a:r>
              <a:rPr lang="it-IT" sz="2000" dirty="0"/>
              <a:t>caratteri della </a:t>
            </a:r>
            <a:r>
              <a:rPr lang="it-IT" sz="2000" b="1" dirty="0"/>
              <a:t>IV Rivoluzione industriale</a:t>
            </a:r>
            <a:r>
              <a:rPr lang="it-IT" sz="2000" dirty="0"/>
              <a:t> (robotizzazione, globalizzazione degli scambi, diffusione delle tecnologie digitali, 3G e 4G) … e quelli della </a:t>
            </a:r>
            <a:r>
              <a:rPr lang="it-IT" sz="2000" b="1" dirty="0"/>
              <a:t>telefonia mobile (</a:t>
            </a:r>
            <a:r>
              <a:rPr lang="it-IT" sz="2000" dirty="0"/>
              <a:t>dati, voce, immagini</a:t>
            </a:r>
            <a:r>
              <a:rPr lang="it-IT" sz="2000" b="1" dirty="0"/>
              <a:t>,..)</a:t>
            </a:r>
          </a:p>
          <a:p>
            <a:pPr marL="0" indent="0" algn="just">
              <a:buNone/>
            </a:pPr>
            <a:r>
              <a:rPr lang="it-IT" sz="2000" dirty="0"/>
              <a:t>hanno generato un divario digitale tra i giovani/studenti nati nel 2000 e le generazioni/insegnanti nati nel ‘900, (</a:t>
            </a:r>
            <a:r>
              <a:rPr lang="it-IT" sz="2000" i="1" dirty="0" err="1"/>
              <a:t>digital</a:t>
            </a:r>
            <a:r>
              <a:rPr lang="it-IT" sz="2000" i="1" dirty="0"/>
              <a:t> divide) </a:t>
            </a:r>
            <a:r>
              <a:rPr lang="it-IT" sz="2000" dirty="0"/>
              <a:t>profondo come mai lo è stato tra le precedenti generazioni</a:t>
            </a:r>
          </a:p>
          <a:p>
            <a:pPr marL="0" indent="0" algn="just">
              <a:buNone/>
            </a:pPr>
            <a:endParaRPr lang="it-IT" sz="2000" b="1" dirty="0"/>
          </a:p>
          <a:p>
            <a:pPr marL="0" indent="0" algn="just">
              <a:buNone/>
            </a:pPr>
            <a:r>
              <a:rPr lang="it-IT" sz="2000" b="1" dirty="0"/>
              <a:t>…. che richiede nuove competenze</a:t>
            </a:r>
            <a:r>
              <a:rPr lang="it-IT" sz="2000" dirty="0"/>
              <a:t>:</a:t>
            </a:r>
          </a:p>
          <a:p>
            <a:pPr marL="0" indent="0" algn="just">
              <a:buNone/>
            </a:pPr>
            <a:r>
              <a:rPr lang="it-IT" sz="2000" dirty="0"/>
              <a:t>•	utilizzare in modo consapevole e critico i nuovi strumenti di comunicazione e di analisi</a:t>
            </a:r>
          </a:p>
          <a:p>
            <a:pPr marL="0" indent="0" algn="just">
              <a:buNone/>
            </a:pPr>
            <a:r>
              <a:rPr lang="it-IT" sz="2000" dirty="0"/>
              <a:t>•	affrontare l’incertezza, generare innovazione, contrastare l’esclusione</a:t>
            </a:r>
          </a:p>
          <a:p>
            <a:pPr algn="just"/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9121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840"/>
    </mc:Choice>
    <mc:Fallback xmlns="">
      <p:transition spd="slow" advTm="7984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01080A-0297-4E83-A71B-479E81659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5807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+mn-lt"/>
              </a:rPr>
              <a:t>3. Scuola e nuove 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151FE9-391A-4D50-95A6-D7ADBB6F5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283"/>
            <a:ext cx="10515600" cy="475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Le </a:t>
            </a:r>
            <a:r>
              <a:rPr lang="it-IT" sz="2000" b="1" dirty="0"/>
              <a:t>conoscenze</a:t>
            </a:r>
            <a:r>
              <a:rPr lang="it-IT" sz="2000" dirty="0"/>
              <a:t> del ‘900 e le </a:t>
            </a:r>
            <a:r>
              <a:rPr lang="it-IT" sz="2000" b="1" dirty="0"/>
              <a:t>competenze</a:t>
            </a:r>
            <a:r>
              <a:rPr lang="it-IT" sz="2000" dirty="0"/>
              <a:t> del 2000</a:t>
            </a:r>
          </a:p>
          <a:p>
            <a:pPr marL="0" indent="0" algn="just">
              <a:buNone/>
            </a:pPr>
            <a:r>
              <a:rPr lang="it-IT" sz="2000" dirty="0"/>
              <a:t>Apprendimento permanente (</a:t>
            </a:r>
            <a:r>
              <a:rPr lang="it-IT" sz="2000" i="1" dirty="0" err="1"/>
              <a:t>lifelong</a:t>
            </a:r>
            <a:r>
              <a:rPr lang="it-IT" sz="2000" i="1" dirty="0"/>
              <a:t> learning)</a:t>
            </a: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La U.E e le 8 “Competenze per la vita” o “Competenze chiave per l’apprendimento permanente»</a:t>
            </a:r>
          </a:p>
          <a:p>
            <a:pPr marL="0" indent="0" algn="just">
              <a:buNone/>
            </a:pPr>
            <a:endParaRPr lang="it-IT" sz="1200" dirty="0"/>
          </a:p>
          <a:p>
            <a:pPr algn="just">
              <a:spcBef>
                <a:spcPts val="0"/>
              </a:spcBef>
            </a:pPr>
            <a:r>
              <a:rPr lang="it-IT" sz="2000" i="1" dirty="0"/>
              <a:t>competenza alfabetica funzionale</a:t>
            </a:r>
            <a:r>
              <a:rPr lang="it-IT" sz="2000" dirty="0"/>
              <a:t>, comunicare, in forma orale e scritta, nella propria lingua, adattando il registro ai contesti e alle situazioni; pensiero critico, valutazione della realtà</a:t>
            </a:r>
          </a:p>
          <a:p>
            <a:pPr algn="just">
              <a:spcBef>
                <a:spcPts val="0"/>
              </a:spcBef>
            </a:pPr>
            <a:r>
              <a:rPr lang="it-IT" sz="2000" i="1" dirty="0"/>
              <a:t>competenza multilinguistica,</a:t>
            </a:r>
          </a:p>
          <a:p>
            <a:pPr algn="just">
              <a:spcBef>
                <a:spcPts val="0"/>
              </a:spcBef>
            </a:pPr>
            <a:r>
              <a:rPr lang="it-IT" sz="2000" i="1" dirty="0"/>
              <a:t>competenza in matematica, scienze, tecnologia e ingegneria,</a:t>
            </a:r>
          </a:p>
          <a:p>
            <a:pPr algn="just">
              <a:spcBef>
                <a:spcPts val="0"/>
              </a:spcBef>
            </a:pPr>
            <a:r>
              <a:rPr lang="it-IT" sz="2000" i="1" dirty="0"/>
              <a:t>competenza digitale,</a:t>
            </a:r>
          </a:p>
          <a:p>
            <a:pPr algn="just">
              <a:spcBef>
                <a:spcPts val="0"/>
              </a:spcBef>
            </a:pPr>
            <a:r>
              <a:rPr lang="it-IT" sz="2000" i="1" dirty="0"/>
              <a:t>competenza personale, sociale e capacità di imparare ad imparare,</a:t>
            </a:r>
          </a:p>
          <a:p>
            <a:pPr algn="just">
              <a:spcBef>
                <a:spcPts val="0"/>
              </a:spcBef>
            </a:pPr>
            <a:r>
              <a:rPr lang="it-IT" sz="2000" i="1" dirty="0"/>
              <a:t>competenza in materia di cittadinanza,</a:t>
            </a:r>
          </a:p>
          <a:p>
            <a:pPr algn="just">
              <a:spcBef>
                <a:spcPts val="0"/>
              </a:spcBef>
            </a:pPr>
            <a:r>
              <a:rPr lang="it-IT" sz="2000" i="1" dirty="0"/>
              <a:t>competenza imprenditoriale,</a:t>
            </a:r>
          </a:p>
          <a:p>
            <a:pPr algn="just">
              <a:spcBef>
                <a:spcPts val="0"/>
              </a:spcBef>
            </a:pPr>
            <a:r>
              <a:rPr lang="it-IT" sz="2000" i="1" dirty="0"/>
              <a:t>competenza in materia di consapevolezza ed espressione culturali.</a:t>
            </a:r>
          </a:p>
          <a:p>
            <a:pPr marL="0" indent="0" algn="just">
              <a:buNone/>
            </a:pPr>
            <a:r>
              <a:rPr lang="it-IT" sz="2000" dirty="0"/>
              <a:t>Introdotte a scuola dal ministro Fioroni dal 2007</a:t>
            </a:r>
          </a:p>
        </p:txBody>
      </p:sp>
    </p:spTree>
    <p:extLst>
      <p:ext uri="{BB962C8B-B14F-4D97-AF65-F5344CB8AC3E}">
        <p14:creationId xmlns:p14="http://schemas.microsoft.com/office/powerpoint/2010/main" val="108513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845"/>
    </mc:Choice>
    <mc:Fallback xmlns="">
      <p:transition spd="slow" advTm="7584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2400" dirty="0">
                <a:latin typeface="+mn-lt"/>
              </a:rPr>
            </a:br>
            <a:r>
              <a:rPr lang="it-IT" sz="3100" b="1" dirty="0">
                <a:latin typeface="+mn-lt"/>
              </a:rPr>
              <a:t>4. Scuola pandemia e povertà</a:t>
            </a:r>
            <a:endParaRPr lang="it-IT" sz="31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5760" y="1109708"/>
            <a:ext cx="11301984" cy="551303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200" dirty="0"/>
              <a:t>Pandemia ha aumentato la povertà nel nostro Paese. Qualche dato</a:t>
            </a:r>
          </a:p>
          <a:p>
            <a:pPr marL="0" indent="0" algn="just"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i="1" dirty="0"/>
              <a:t>Forum Disuguaglianze e Diversità </a:t>
            </a:r>
            <a:r>
              <a:rPr lang="it-IT" sz="1500" dirty="0"/>
              <a:t>(Fabrizio Barca </a:t>
            </a:r>
            <a:r>
              <a:rPr lang="it-IT" sz="1500" i="1" dirty="0"/>
              <a:t>Un futuro più giusto. Rabbia, conflitto e giustizia sociale</a:t>
            </a:r>
            <a:r>
              <a:rPr lang="it-IT" sz="1500" dirty="0"/>
              <a:t>, 2020, il Mulino, Bologna): </a:t>
            </a:r>
          </a:p>
          <a:p>
            <a:pPr algn="just">
              <a:spcBef>
                <a:spcPts val="0"/>
              </a:spcBef>
            </a:pPr>
            <a:r>
              <a:rPr lang="it-IT" sz="1500" dirty="0"/>
              <a:t>1/4</a:t>
            </a:r>
            <a:r>
              <a:rPr lang="it-IT" sz="2200" dirty="0"/>
              <a:t> studenti è condannato alla esclusione sociale e culturale; </a:t>
            </a:r>
          </a:p>
          <a:p>
            <a:pPr algn="just">
              <a:spcBef>
                <a:spcPts val="0"/>
              </a:spcBef>
            </a:pPr>
            <a:r>
              <a:rPr lang="it-IT" sz="2200" dirty="0"/>
              <a:t>esistono divari drammatici tra territori/scuole più “fragili” e aree più “fortunate”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2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i="1" dirty="0"/>
              <a:t>Alleanza Italiana per lo Sviluppo Sostenibile (</a:t>
            </a:r>
            <a:r>
              <a:rPr lang="it-IT" sz="2200" i="1" dirty="0" err="1"/>
              <a:t>ASviS</a:t>
            </a:r>
            <a:r>
              <a:rPr lang="it-IT" sz="2200" dirty="0"/>
              <a:t>), </a:t>
            </a:r>
            <a:r>
              <a:rPr lang="it-IT" sz="1500" dirty="0"/>
              <a:t>(portavoce Enrico Giovannini): </a:t>
            </a:r>
            <a:r>
              <a:rPr lang="it-IT" sz="2200" dirty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dirty="0"/>
              <a:t>rischio di povertà ed esclusione sociale in Italia al 27,3% in Europa al 21,8%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200" dirty="0"/>
          </a:p>
          <a:p>
            <a:pPr marL="0" indent="0" algn="just">
              <a:buNone/>
            </a:pPr>
            <a:r>
              <a:rPr lang="it-IT" sz="2200" dirty="0"/>
              <a:t>Rapporti</a:t>
            </a:r>
            <a:r>
              <a:rPr lang="it-IT" sz="2200" i="1" dirty="0"/>
              <a:t> di Save the </a:t>
            </a:r>
            <a:r>
              <a:rPr lang="it-IT" sz="2200" i="1" dirty="0" err="1"/>
              <a:t>children</a:t>
            </a:r>
            <a:r>
              <a:rPr lang="it-IT" sz="2200" i="1" dirty="0"/>
              <a:t> </a:t>
            </a:r>
            <a:r>
              <a:rPr lang="it-IT" sz="2200" dirty="0"/>
              <a:t>e </a:t>
            </a:r>
            <a:r>
              <a:rPr lang="it-IT" sz="2200" i="1" dirty="0"/>
              <a:t>l’ISTAT</a:t>
            </a:r>
            <a:r>
              <a:rPr lang="it-IT" sz="2200" dirty="0"/>
              <a:t> (aprile 2020):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dirty="0"/>
              <a:t>     il 33,8% delle famiglie non ha ancora computer o tablet in casa (nel Sud il 41,6%);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dirty="0"/>
              <a:t>     solo il 14,1% ha a disposizione almeno un computer per ciascun componente.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dirty="0"/>
              <a:t>     </a:t>
            </a:r>
            <a:r>
              <a:rPr lang="it-IT" sz="2200" i="1" dirty="0"/>
              <a:t>Differenze nella lettura</a:t>
            </a:r>
            <a:r>
              <a:rPr lang="it-IT" sz="2200" dirty="0"/>
              <a:t>. Ragazzi 6-17 anni dichiarano di leggere libri: Nord 60%, Sud il 39,4%,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dirty="0"/>
              <a:t>     in Sardegna 52,6% (come del Centro), in Sicilia il 32,7%. </a:t>
            </a:r>
          </a:p>
          <a:p>
            <a:pPr marL="0" indent="0" algn="just">
              <a:buNone/>
            </a:pPr>
            <a:endParaRPr lang="it-IT" sz="2200" i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it-IT" sz="2200" i="1" dirty="0"/>
              <a:t>Sud, nelle aree urbane e interne: </a:t>
            </a:r>
            <a:r>
              <a:rPr lang="it-IT" sz="2200" dirty="0"/>
              <a:t>povertà, disoccupazione, precarietà, basso livello d’istruzione, di donne lavoratrici, di fruizione servizi culturali e ricreativi, di bambini 0-3 che frequentano nidi, di classi a tempo pieno. ecc.</a:t>
            </a:r>
          </a:p>
          <a:p>
            <a:pPr algn="just"/>
            <a:endParaRPr lang="it-IT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606"/>
    </mc:Choice>
    <mc:Fallback xmlns="">
      <p:transition spd="slow" advTm="12560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547"/>
          </a:xfrm>
        </p:spPr>
        <p:txBody>
          <a:bodyPr>
            <a:normAutofit fontScale="90000"/>
          </a:bodyPr>
          <a:lstStyle/>
          <a:p>
            <a:pPr algn="ctr"/>
            <a:br>
              <a:rPr lang="it-IT" sz="2800" dirty="0"/>
            </a:br>
            <a:br>
              <a:rPr lang="it-IT" sz="2800" dirty="0"/>
            </a:br>
            <a:r>
              <a:rPr lang="it-IT" sz="3100" b="1" dirty="0">
                <a:latin typeface="+mn-lt"/>
              </a:rPr>
              <a:t>5. Scuola e dispersione scolastica</a:t>
            </a:r>
            <a:br>
              <a:rPr lang="it-IT" sz="3100" b="1" dirty="0"/>
            </a:br>
            <a:br>
              <a:rPr lang="it-IT" sz="3100" b="1" dirty="0"/>
            </a:br>
            <a:endParaRPr lang="it-IT" sz="31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8373" y="804672"/>
            <a:ext cx="11203620" cy="5608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000" dirty="0"/>
          </a:p>
          <a:p>
            <a:pPr algn="just"/>
            <a:r>
              <a:rPr lang="it-IT" sz="2400" i="1" dirty="0"/>
              <a:t>Fenomeno della dispersione scolastica, </a:t>
            </a:r>
            <a:r>
              <a:rPr lang="it-IT" sz="2400" dirty="0"/>
              <a:t>aumentato nel periodo della pandemia,: </a:t>
            </a:r>
            <a:r>
              <a:rPr lang="it-IT" sz="2400" i="1" dirty="0"/>
              <a:t>dispersione esplicita </a:t>
            </a:r>
            <a:r>
              <a:rPr lang="it-IT" sz="2400" dirty="0"/>
              <a:t>(abbandoni/bocciature)  </a:t>
            </a:r>
            <a:r>
              <a:rPr lang="it-IT" sz="2400" i="1" dirty="0"/>
              <a:t>e implicita </a:t>
            </a:r>
            <a:r>
              <a:rPr lang="it-IT" sz="2400" dirty="0"/>
              <a:t>(chi consegue un diploma, ma non le competenze adeguate per quel titolo)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Rapporto </a:t>
            </a:r>
            <a:r>
              <a:rPr lang="it-IT" sz="2400" i="1" dirty="0"/>
              <a:t>Invalsi del 2019</a:t>
            </a:r>
            <a:r>
              <a:rPr lang="it-IT" sz="2400" dirty="0"/>
              <a:t>:  divario tra Nord e Sud si aggrava dopo la scuola primaria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i="1" dirty="0"/>
              <a:t>Obbiettivo U.E</a:t>
            </a:r>
            <a:r>
              <a:rPr lang="it-IT" sz="2400" dirty="0"/>
              <a:t>. entro il 2020 far scendere il fenomeno al 10%. Ma in Italia: 13% abbandoni, Sicilia e Sardegna 24%. Nel 2014 escono dalla III media 515.000 alunni ma 5 anni dopo, in V superiore, ne ritroviamo solo 350.000. (-165.000).</a:t>
            </a:r>
          </a:p>
          <a:p>
            <a:pPr algn="just"/>
            <a:endParaRPr lang="it-IT" sz="2400" i="1" dirty="0"/>
          </a:p>
          <a:p>
            <a:pPr algn="just"/>
            <a:r>
              <a:rPr lang="it-IT" sz="2400" i="1" dirty="0"/>
              <a:t>Conseguenze sociali e culturali</a:t>
            </a:r>
            <a:r>
              <a:rPr lang="it-IT" sz="2400" dirty="0"/>
              <a:t>: rischio di degrado, rifiuto dell’istituzione scolastica e delle sue regole, divergenti da quelle dominanti nel gruppo sociale di appartenenza; comportamenti aggressivi e provocatori, aumento dei NEET </a:t>
            </a:r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  <a:p>
            <a:pPr algn="just"/>
            <a:endParaRPr lang="it-IT" sz="2400" dirty="0"/>
          </a:p>
          <a:p>
            <a:pPr algn="just"/>
            <a:endParaRPr lang="it-IT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97"/>
    </mc:Choice>
    <mc:Fallback xmlns="">
      <p:transition spd="slow" advTm="85997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DE7DA8-598B-4293-9647-C218EA707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+mn-lt"/>
              </a:rPr>
              <a:t>6. Proposte (1)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53874-196B-4504-A09E-6CF025F74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0" y="941032"/>
            <a:ext cx="11336784" cy="5551841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000" b="1" dirty="0"/>
              <a:t>Una scuola integrata </a:t>
            </a:r>
          </a:p>
          <a:p>
            <a:pPr algn="just">
              <a:spcBef>
                <a:spcPts val="0"/>
              </a:spcBef>
            </a:pPr>
            <a:r>
              <a:rPr lang="it-IT" sz="2000" dirty="0"/>
              <a:t>aperta a tutti, attenta a fragilità e bisogni delle persone e in particolare degli alunni disabili</a:t>
            </a:r>
          </a:p>
          <a:p>
            <a:pPr algn="just">
              <a:spcBef>
                <a:spcPts val="0"/>
              </a:spcBef>
            </a:pPr>
            <a:r>
              <a:rPr lang="it-IT" sz="2000" dirty="0"/>
              <a:t>ricomposizione del Paese a partire dalle aree più fragili e marginali </a:t>
            </a:r>
          </a:p>
          <a:p>
            <a:pPr algn="just">
              <a:spcBef>
                <a:spcPts val="0"/>
              </a:spcBef>
            </a:pPr>
            <a:r>
              <a:rPr lang="it-IT" sz="2000" dirty="0"/>
              <a:t>nuove risorse economiche (</a:t>
            </a:r>
            <a:r>
              <a:rPr lang="it-IT" sz="2000" dirty="0" err="1"/>
              <a:t>NextGenerationEu</a:t>
            </a:r>
            <a:r>
              <a:rPr lang="it-IT" sz="2000" dirty="0"/>
              <a:t>, o piano di aiuti)</a:t>
            </a:r>
          </a:p>
          <a:p>
            <a:pPr marL="457200" indent="-457200" algn="just">
              <a:buFont typeface="+mj-lt"/>
              <a:buAutoNum type="arabicPeriod"/>
            </a:pPr>
            <a:endParaRPr lang="it-IT" sz="1600" b="1" dirty="0"/>
          </a:p>
          <a:p>
            <a:pPr marL="457200" indent="-457200" algn="just">
              <a:buAutoNum type="arabicPeriod" startAt="2"/>
            </a:pPr>
            <a:r>
              <a:rPr lang="it-IT" sz="2000" b="1" dirty="0"/>
              <a:t>Educazione e politiche sanitarie nelle scuole: </a:t>
            </a:r>
            <a:r>
              <a:rPr lang="it-IT" sz="2000" i="1" dirty="0"/>
              <a:t> no alla contrapposizione tra diritto all’istruzione e diritto alla salute</a:t>
            </a:r>
          </a:p>
          <a:p>
            <a:pPr marL="457200" indent="-457200" algn="just">
              <a:buAutoNum type="arabicPeriod" startAt="2"/>
            </a:pPr>
            <a:endParaRPr lang="it-IT" sz="1400" i="1" dirty="0"/>
          </a:p>
          <a:p>
            <a:pPr marL="457200" indent="-457200" algn="just">
              <a:buAutoNum type="arabicPeriod" startAt="3"/>
            </a:pPr>
            <a:r>
              <a:rPr lang="it-IT" sz="2000" b="1" dirty="0"/>
              <a:t>Incentivare le competenze scientifico-matematiche </a:t>
            </a:r>
            <a:r>
              <a:rPr lang="en-US" sz="2000" b="1" dirty="0"/>
              <a:t>(STEAM=Science, Technology, Engineering, Arts and Mathematics) </a:t>
            </a:r>
            <a:r>
              <a:rPr lang="it-IT" sz="2000" b="1" dirty="0"/>
              <a:t>in riequilibrio con quelle umanistiche. </a:t>
            </a:r>
          </a:p>
          <a:p>
            <a:pPr algn="just"/>
            <a:r>
              <a:rPr lang="it-IT" sz="2000" dirty="0" err="1"/>
              <a:t>a.a</a:t>
            </a:r>
            <a:r>
              <a:rPr lang="it-IT" sz="2000" dirty="0"/>
              <a:t>. 2016/2017 i laureati afferenti all’area scientifica erano 31,94% (il 38,01 in quella umanistica)</a:t>
            </a:r>
          </a:p>
          <a:p>
            <a:pPr algn="just"/>
            <a:r>
              <a:rPr lang="it-IT" sz="2000" i="1" dirty="0"/>
              <a:t>cultura umanistica </a:t>
            </a:r>
            <a:r>
              <a:rPr lang="it-IT" sz="2000" dirty="0"/>
              <a:t>(patrimonio di conoscenze e competenze sulla condizione umana) per riflettere sul proprio rapporto con la tecnologia e valutarne le implicazioni etiche, economiche, sociali.</a:t>
            </a:r>
          </a:p>
          <a:p>
            <a:pPr algn="just"/>
            <a:r>
              <a:rPr lang="it-IT" sz="2000" i="1" dirty="0"/>
              <a:t>cultura scientifica </a:t>
            </a:r>
            <a:r>
              <a:rPr lang="it-IT" sz="2000" dirty="0"/>
              <a:t>(patrimonio di conoscenze e competenze sulla natura) perché il pensiero critico, scientifico, ecologico, informatico, digitale e progettuale sarà fondamentale per poter essere cittadini liberi, critici e consapevoli.</a:t>
            </a:r>
            <a:endParaRPr lang="it-IT" sz="2000" b="1" dirty="0"/>
          </a:p>
          <a:p>
            <a:pPr marL="457200" indent="-457200">
              <a:buFont typeface="+mj-lt"/>
              <a:buAutoNum type="arabicPeriod"/>
            </a:pPr>
            <a:endParaRPr lang="it-IT" sz="2000" b="1" dirty="0"/>
          </a:p>
          <a:p>
            <a:pPr marL="457200" indent="-457200">
              <a:buFont typeface="+mj-lt"/>
              <a:buAutoNum type="arabicPeriod"/>
            </a:pPr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61339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489"/>
    </mc:Choice>
    <mc:Fallback xmlns="">
      <p:transition spd="slow" advTm="17148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DE7DA8-598B-4293-9647-C218EA707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244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>
                <a:latin typeface="+mn-lt"/>
              </a:rPr>
              <a:t>7. Proposte (2)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553874-196B-4504-A09E-6CF025F74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0" y="941032"/>
            <a:ext cx="11336784" cy="580599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000" b="1" dirty="0"/>
              <a:t>Il digitale “senza se e senza ma”  </a:t>
            </a:r>
          </a:p>
          <a:p>
            <a:pPr algn="just">
              <a:spcBef>
                <a:spcPts val="0"/>
              </a:spcBef>
            </a:pPr>
            <a:r>
              <a:rPr lang="it-IT" sz="2000" dirty="0"/>
              <a:t>Didattica in presenza e didattica digitale. </a:t>
            </a:r>
          </a:p>
          <a:p>
            <a:pPr algn="just">
              <a:spcBef>
                <a:spcPts val="0"/>
              </a:spcBef>
            </a:pPr>
            <a:r>
              <a:rPr lang="it-IT" sz="2000" dirty="0"/>
              <a:t>Rapido completamento della copertura nazionale della rete di connessione e investimento nel piano nazionale scuola digitale (PNSD),</a:t>
            </a:r>
          </a:p>
          <a:p>
            <a:pPr algn="just">
              <a:spcBef>
                <a:spcPts val="0"/>
              </a:spcBef>
            </a:pPr>
            <a:r>
              <a:rPr lang="it-IT" sz="2000" dirty="0"/>
              <a:t>Gestione delle piattaforme didattiche </a:t>
            </a:r>
            <a:r>
              <a:rPr lang="it-IT" sz="2000" dirty="0">
                <a:solidFill>
                  <a:srgbClr val="FF0000"/>
                </a:solidFill>
              </a:rPr>
              <a:t>(</a:t>
            </a:r>
            <a:r>
              <a:rPr lang="it-IT" sz="2000" i="1" dirty="0">
                <a:solidFill>
                  <a:srgbClr val="FF0000"/>
                </a:solidFill>
              </a:rPr>
              <a:t>forte presenza del privato economico a scuola</a:t>
            </a:r>
            <a:r>
              <a:rPr lang="it-IT" sz="2000" dirty="0">
                <a:solidFill>
                  <a:srgbClr val="FF0000"/>
                </a:solidFill>
              </a:rPr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sz="2000" dirty="0"/>
          </a:p>
          <a:p>
            <a:pPr marL="457200" indent="-457200" algn="just">
              <a:spcBef>
                <a:spcPts val="0"/>
              </a:spcBef>
              <a:buAutoNum type="arabicPeriod" startAt="2"/>
            </a:pPr>
            <a:r>
              <a:rPr lang="it-IT" sz="2000" b="1" dirty="0"/>
              <a:t>Architettura scolastica e nuovi ambienti di apprendimento. Modello C.A.M.PU.S. </a:t>
            </a:r>
            <a:endParaRPr lang="it-IT" sz="2000" dirty="0"/>
          </a:p>
          <a:p>
            <a:pPr algn="just">
              <a:spcBef>
                <a:spcPts val="0"/>
              </a:spcBef>
            </a:pPr>
            <a:r>
              <a:rPr lang="it-IT" sz="2000" dirty="0"/>
              <a:t>Dall’“edilizia scolastica”  alla “architettura scolastica”:  «ambienti di apprendimento», con «nuovi spazi»: Modello C.A.M.PU.S. (C. computing; A. arte; M. musica; PU vita pubblica e cittadinanza; S. sport)</a:t>
            </a:r>
          </a:p>
          <a:p>
            <a:pPr algn="just">
              <a:spcBef>
                <a:spcPts val="0"/>
              </a:spcBef>
            </a:pPr>
            <a:r>
              <a:rPr lang="it-IT" sz="2000" dirty="0"/>
              <a:t>«una scuola in cui i pavimenti raccontano geometrie e formule matematiche, … le finestre parlano di climatologia e questioni ambientali, un ecosistema compatibile e sostenibile, che non produce rifiuti e che trasforma ogni energia».</a:t>
            </a:r>
          </a:p>
          <a:p>
            <a:pPr algn="just">
              <a:spcBef>
                <a:spcPts val="0"/>
              </a:spcBef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3. L</a:t>
            </a:r>
            <a:r>
              <a:rPr lang="it-IT" sz="2000" b="1" dirty="0"/>
              <a:t>a formazione iniziale e in servizio obbligatoria e sviluppo professionale di docenti (DS e ATA) valorizzazione delle figure a supporto dell’autonomia: </a:t>
            </a:r>
          </a:p>
          <a:p>
            <a:pPr algn="just">
              <a:spcBef>
                <a:spcPts val="0"/>
              </a:spcBef>
            </a:pPr>
            <a:r>
              <a:rPr lang="it-IT" sz="2000" dirty="0"/>
              <a:t>nuova figura di insegnante: dal «docente d’aula» al «docente in movimento» </a:t>
            </a:r>
          </a:p>
          <a:p>
            <a:pPr algn="just">
              <a:spcBef>
                <a:spcPts val="0"/>
              </a:spcBef>
            </a:pPr>
            <a:r>
              <a:rPr lang="it-IT" sz="2000" dirty="0">
                <a:solidFill>
                  <a:srgbClr val="FF0000"/>
                </a:solidFill>
              </a:rPr>
              <a:t>eliminare la collegialità ritualistica e burocratica (..sì, ma la collegialità è democrazia!) </a:t>
            </a:r>
            <a:r>
              <a:rPr lang="it-IT" sz="2000" dirty="0"/>
              <a:t>(pag. 47)</a:t>
            </a:r>
          </a:p>
          <a:p>
            <a:pPr algn="just">
              <a:spcBef>
                <a:spcPts val="0"/>
              </a:spcBef>
            </a:pPr>
            <a:r>
              <a:rPr lang="it-IT" sz="2000" dirty="0">
                <a:solidFill>
                  <a:srgbClr val="FF0000"/>
                </a:solidFill>
              </a:rPr>
              <a:t>richiamarsi allo scopo morale ed etico della professione (?, solo la Costituzione può essere il riferimento!)</a:t>
            </a:r>
          </a:p>
          <a:p>
            <a:pPr>
              <a:spcBef>
                <a:spcPts val="0"/>
              </a:spcBef>
            </a:pPr>
            <a:endParaRPr lang="it-IT" sz="2400" b="1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400" b="1" dirty="0"/>
          </a:p>
          <a:p>
            <a:pPr marL="457200" indent="-457200">
              <a:buFont typeface="+mj-lt"/>
              <a:buAutoNum type="arabicPeriod"/>
            </a:pPr>
            <a:endParaRPr lang="it-IT" sz="2400" b="1" dirty="0"/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347918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4954"/>
    </mc:Choice>
    <mc:Fallback xmlns="">
      <p:transition spd="slow" advTm="26495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EB09EE-C582-4993-8BD4-3756E22D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7553"/>
            <a:ext cx="10515600" cy="42612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800" b="1" dirty="0">
                <a:latin typeface="+mn-lt"/>
              </a:rPr>
              <a:t>8. Proposte (3)</a:t>
            </a:r>
            <a:endParaRPr lang="it-IT" sz="2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A0F7E0-B5BD-4BD0-B510-08D6F9AEF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0" y="1074198"/>
            <a:ext cx="10936550" cy="5539666"/>
          </a:xfrm>
        </p:spPr>
        <p:txBody>
          <a:bodyPr>
            <a:normAutofit/>
          </a:bodyPr>
          <a:lstStyle/>
          <a:p>
            <a:pPr algn="just"/>
            <a:endParaRPr lang="it-IT" sz="2000" dirty="0"/>
          </a:p>
          <a:p>
            <a:pPr algn="just"/>
            <a:r>
              <a:rPr lang="it-IT" sz="2000" dirty="0"/>
              <a:t>Investire sul primo ciclo. Ni</a:t>
            </a:r>
            <a:r>
              <a:rPr lang="it-IT" sz="2000" b="1" dirty="0"/>
              <a:t>di-infanzia come diritto universale e servizio gratuito</a:t>
            </a:r>
            <a:endParaRPr lang="it-IT" sz="2000" dirty="0"/>
          </a:p>
          <a:p>
            <a:pPr algn="just"/>
            <a:endParaRPr lang="it-IT" sz="1400" dirty="0"/>
          </a:p>
          <a:p>
            <a:pPr algn="just"/>
            <a:r>
              <a:rPr lang="it-IT" sz="2000" dirty="0"/>
              <a:t>Riorganizzare le strutture educative 0-6 in forma di </a:t>
            </a:r>
            <a:r>
              <a:rPr lang="it-IT" sz="2000" b="1" dirty="0"/>
              <a:t>polo funzionale</a:t>
            </a:r>
            <a:r>
              <a:rPr lang="it-IT" sz="2000" dirty="0"/>
              <a:t>: (D.lgs. 65/2017 da attuare): “..un unico plesso per la fascia 0-6, C come spazio culturale, architettonico, pedagogico, didattico e sociale». </a:t>
            </a:r>
            <a:r>
              <a:rPr lang="it-IT" sz="2000" i="1" dirty="0"/>
              <a:t>(In Umbria il </a:t>
            </a:r>
            <a:r>
              <a:rPr lang="it-IT" sz="2000" i="1" dirty="0" err="1"/>
              <a:t>D.Lgs.</a:t>
            </a:r>
            <a:r>
              <a:rPr lang="it-IT" sz="2000" i="1" dirty="0"/>
              <a:t> N.65/2017 prevedeva l’istituzione di 3 poli formativi per l’infanzia 0-6: Città di Castello, Guardea, Spoleto. Non realizzati)</a:t>
            </a:r>
          </a:p>
          <a:p>
            <a:pPr algn="just"/>
            <a:endParaRPr lang="it-IT" sz="1400" dirty="0"/>
          </a:p>
          <a:p>
            <a:pPr algn="just"/>
            <a:r>
              <a:rPr lang="it-IT" sz="2000" b="1" dirty="0"/>
              <a:t>Per ogni ordine di scuola</a:t>
            </a:r>
            <a:r>
              <a:rPr lang="it-IT" sz="2000" dirty="0"/>
              <a:t>: abbandonare una visione enciclopedica, elaborare un curricolo verticale essenziale, curare la didattica per competenze</a:t>
            </a:r>
          </a:p>
          <a:p>
            <a:pPr algn="just"/>
            <a:endParaRPr lang="it-IT" sz="1200" dirty="0"/>
          </a:p>
          <a:p>
            <a:pPr algn="just"/>
            <a:r>
              <a:rPr lang="it-IT" sz="2000" dirty="0"/>
              <a:t>Proposta più significativa: trasformare le scuole in ambienti di apprendimento inclusivi e aperti al territorio, grazie a </a:t>
            </a:r>
            <a:r>
              <a:rPr lang="it-IT" sz="2000" b="1" dirty="0"/>
              <a:t>«Patti educativi»,</a:t>
            </a:r>
            <a:r>
              <a:rPr lang="it-IT" sz="2000" dirty="0"/>
              <a:t> come in una «</a:t>
            </a:r>
            <a:r>
              <a:rPr lang="it-IT" sz="2000" b="1" dirty="0"/>
              <a:t>Comunità educante</a:t>
            </a:r>
            <a:r>
              <a:rPr lang="it-IT" sz="2000" dirty="0"/>
              <a:t>» per far interagire </a:t>
            </a:r>
            <a:r>
              <a:rPr lang="it-IT" sz="2000" b="1" dirty="0"/>
              <a:t>i saperi formali, informali e non formali </a:t>
            </a:r>
            <a:r>
              <a:rPr lang="it-IT" sz="2000" dirty="0"/>
              <a:t>(</a:t>
            </a:r>
            <a:r>
              <a:rPr lang="it-IT" sz="2000" i="1" dirty="0"/>
              <a:t>proposta che pone molti interrogativi</a:t>
            </a:r>
            <a:r>
              <a:rPr lang="it-IT" sz="2000" dirty="0"/>
              <a:t>)</a:t>
            </a:r>
          </a:p>
          <a:p>
            <a:pPr algn="just"/>
            <a:endParaRPr lang="it-IT" sz="2000" dirty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78975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843"/>
    </mc:Choice>
    <mc:Fallback xmlns="">
      <p:transition spd="slow" advTm="167843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2945</Words>
  <Application>Microsoft Office PowerPoint</Application>
  <PresentationFormat>Widescreen</PresentationFormat>
  <Paragraphs>169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Tema di Office</vt:lpstr>
      <vt:lpstr>                    Rapporto Bianchi Idee e Proposte per una Scuola del Domani?  Incontro-Dibattito online a cura del Direttivo C.I.D.I   lunedì 17 maggio ore 16:45  https://meet.google.com/aks-xuas-owj   </vt:lpstr>
      <vt:lpstr>  1. «Rapporto sulla scuola Idee e proposte per una scuola che guarda al futuro»   </vt:lpstr>
      <vt:lpstr>2. Economia e nuove competenze</vt:lpstr>
      <vt:lpstr>3. Scuola e nuove competenze</vt:lpstr>
      <vt:lpstr> 4. Scuola pandemia e povertà</vt:lpstr>
      <vt:lpstr>  5. Scuola e dispersione scolastica  </vt:lpstr>
      <vt:lpstr>6. Proposte (1)</vt:lpstr>
      <vt:lpstr>7. Proposte (2)</vt:lpstr>
      <vt:lpstr>8. Proposte (3)</vt:lpstr>
      <vt:lpstr>9. Questioni aperte</vt:lpstr>
      <vt:lpstr>10. Autonomia Patti educativi e Comunità educante</vt:lpstr>
      <vt:lpstr>11. Autonomia e saperi formali/non formali/informali</vt:lpstr>
      <vt:lpstr>12. Esame di Stato 2021, II ciclo 2021. OM. 3 marzo 2021, n. 53</vt:lpstr>
      <vt:lpstr>   13. Sul curriculum</vt:lpstr>
      <vt:lpstr>14. Don Milani (alla rovescia) e la Personal School</vt:lpstr>
      <vt:lpstr> 15. La scuola oggi è già “Comunità educante”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Rapporto Bianchi Idee e Proposte per una Scuola del Domani?  Incontro-Dibattito online  a cura del Direttivo C.I.D.I lunedì 17 maggio ore 16:45</dc:title>
  <dc:creator>Alba Cavicchi</dc:creator>
  <cp:lastModifiedBy>Alba Cavicchi</cp:lastModifiedBy>
  <cp:revision>17</cp:revision>
  <dcterms:created xsi:type="dcterms:W3CDTF">2021-05-17T09:58:17Z</dcterms:created>
  <dcterms:modified xsi:type="dcterms:W3CDTF">2021-05-17T12:55:10Z</dcterms:modified>
</cp:coreProperties>
</file>