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72" r:id="rId5"/>
    <p:sldId id="258" r:id="rId6"/>
    <p:sldId id="262" r:id="rId7"/>
    <p:sldId id="273" r:id="rId8"/>
    <p:sldId id="261" r:id="rId9"/>
    <p:sldId id="260" r:id="rId10"/>
    <p:sldId id="264" r:id="rId11"/>
    <p:sldId id="263" r:id="rId12"/>
    <p:sldId id="265" r:id="rId13"/>
    <p:sldId id="268" r:id="rId14"/>
    <p:sldId id="266" r:id="rId15"/>
    <p:sldId id="279" r:id="rId16"/>
    <p:sldId id="269" r:id="rId17"/>
    <p:sldId id="271" r:id="rId18"/>
    <p:sldId id="274" r:id="rId19"/>
    <p:sldId id="276" r:id="rId20"/>
    <p:sldId id="270" r:id="rId21"/>
    <p:sldId id="277" r:id="rId22"/>
    <p:sldId id="267" r:id="rId23"/>
    <p:sldId id="275" r:id="rId24"/>
    <p:sldId id="278" r:id="rId2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9614FD-E991-43C4-8AAA-5AB975CE9D55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DEA2086-C62F-450B-9795-98E13732CFD9}">
      <dgm:prSet phldrT="[Testo]" custT="1"/>
      <dgm:spPr/>
      <dgm:t>
        <a:bodyPr/>
        <a:lstStyle/>
        <a:p>
          <a:r>
            <a:rPr lang="it-IT" sz="1400" dirty="0"/>
            <a:t>Dipartimenti</a:t>
          </a:r>
        </a:p>
      </dgm:t>
    </dgm:pt>
    <dgm:pt modelId="{F3FE349D-E4AE-4A3B-954D-F2EC9C94A1D5}" type="parTrans" cxnId="{A42565C2-2A01-4506-BB38-C5125B8118E3}">
      <dgm:prSet/>
      <dgm:spPr/>
      <dgm:t>
        <a:bodyPr/>
        <a:lstStyle/>
        <a:p>
          <a:endParaRPr lang="it-IT"/>
        </a:p>
      </dgm:t>
    </dgm:pt>
    <dgm:pt modelId="{B0190C52-4C10-4A87-ADF1-B96FD205F6C7}" type="sibTrans" cxnId="{A42565C2-2A01-4506-BB38-C5125B8118E3}">
      <dgm:prSet/>
      <dgm:spPr/>
      <dgm:t>
        <a:bodyPr/>
        <a:lstStyle/>
        <a:p>
          <a:endParaRPr lang="it-IT"/>
        </a:p>
      </dgm:t>
    </dgm:pt>
    <dgm:pt modelId="{5D1CC150-0648-45FB-8E3C-A42624D10F3C}">
      <dgm:prSet phldrT="[Testo]"/>
      <dgm:spPr/>
      <dgm:t>
        <a:bodyPr/>
        <a:lstStyle/>
        <a:p>
          <a:r>
            <a:rPr lang="it-IT" dirty="0"/>
            <a:t>Gruppi classe parallele</a:t>
          </a:r>
        </a:p>
      </dgm:t>
    </dgm:pt>
    <dgm:pt modelId="{090E1261-804B-4FBE-AE51-113CF6CE0988}" type="parTrans" cxnId="{5A3CA5E3-2239-47D3-8DE2-F5A6190A3A0D}">
      <dgm:prSet/>
      <dgm:spPr/>
      <dgm:t>
        <a:bodyPr/>
        <a:lstStyle/>
        <a:p>
          <a:endParaRPr lang="it-IT"/>
        </a:p>
      </dgm:t>
    </dgm:pt>
    <dgm:pt modelId="{C946D541-E066-4CB9-BEB8-98872C94D1D9}" type="sibTrans" cxnId="{5A3CA5E3-2239-47D3-8DE2-F5A6190A3A0D}">
      <dgm:prSet/>
      <dgm:spPr/>
      <dgm:t>
        <a:bodyPr/>
        <a:lstStyle/>
        <a:p>
          <a:endParaRPr lang="it-IT"/>
        </a:p>
      </dgm:t>
    </dgm:pt>
    <dgm:pt modelId="{035E93EC-90A8-4D98-8E9E-9A047F4B92CA}">
      <dgm:prSet phldrT="[Testo]"/>
      <dgm:spPr/>
      <dgm:t>
        <a:bodyPr/>
        <a:lstStyle/>
        <a:p>
          <a:r>
            <a:rPr lang="it-IT" dirty="0"/>
            <a:t>Consigli di classe</a:t>
          </a:r>
        </a:p>
      </dgm:t>
    </dgm:pt>
    <dgm:pt modelId="{C51518B9-82E8-4D78-AE73-6AB8E4A4D48F}" type="parTrans" cxnId="{C903E83B-8425-48A0-B760-95CA6AB777D1}">
      <dgm:prSet/>
      <dgm:spPr/>
      <dgm:t>
        <a:bodyPr/>
        <a:lstStyle/>
        <a:p>
          <a:endParaRPr lang="it-IT"/>
        </a:p>
      </dgm:t>
    </dgm:pt>
    <dgm:pt modelId="{30B5224C-6342-4B7E-BA37-09CBEB20553F}" type="sibTrans" cxnId="{C903E83B-8425-48A0-B760-95CA6AB777D1}">
      <dgm:prSet/>
      <dgm:spPr/>
      <dgm:t>
        <a:bodyPr/>
        <a:lstStyle/>
        <a:p>
          <a:endParaRPr lang="it-IT"/>
        </a:p>
      </dgm:t>
    </dgm:pt>
    <dgm:pt modelId="{A31F7B0D-8981-4800-88E7-6790DF85811A}">
      <dgm:prSet phldrT="[Testo]"/>
      <dgm:spPr/>
      <dgm:t>
        <a:bodyPr/>
        <a:lstStyle/>
        <a:p>
          <a:r>
            <a:rPr lang="it-IT" dirty="0"/>
            <a:t>Singoli docenti</a:t>
          </a:r>
        </a:p>
      </dgm:t>
    </dgm:pt>
    <dgm:pt modelId="{28C71D21-F6BA-4B56-A81F-6116EF8EA76A}" type="parTrans" cxnId="{58CAE542-0CCC-46AC-923C-7084D3DFED90}">
      <dgm:prSet/>
      <dgm:spPr/>
      <dgm:t>
        <a:bodyPr/>
        <a:lstStyle/>
        <a:p>
          <a:endParaRPr lang="it-IT"/>
        </a:p>
      </dgm:t>
    </dgm:pt>
    <dgm:pt modelId="{DF6E45B6-6797-47B5-808C-9B80B9D98DDC}" type="sibTrans" cxnId="{58CAE542-0CCC-46AC-923C-7084D3DFED90}">
      <dgm:prSet/>
      <dgm:spPr/>
      <dgm:t>
        <a:bodyPr/>
        <a:lstStyle/>
        <a:p>
          <a:endParaRPr lang="it-IT"/>
        </a:p>
      </dgm:t>
    </dgm:pt>
    <dgm:pt modelId="{1724566A-4769-4335-9E7B-EC2B7192D51D}" type="pres">
      <dgm:prSet presAssocID="{E69614FD-E991-43C4-8AAA-5AB975CE9D55}" presName="Name0" presStyleCnt="0">
        <dgm:presLayoutVars>
          <dgm:chMax val="7"/>
          <dgm:resizeHandles val="exact"/>
        </dgm:presLayoutVars>
      </dgm:prSet>
      <dgm:spPr/>
    </dgm:pt>
    <dgm:pt modelId="{9294827C-EE66-4E5B-842F-AA0C6D81B981}" type="pres">
      <dgm:prSet presAssocID="{E69614FD-E991-43C4-8AAA-5AB975CE9D55}" presName="comp1" presStyleCnt="0"/>
      <dgm:spPr/>
    </dgm:pt>
    <dgm:pt modelId="{901DA9E0-9390-4067-A62F-E4E18B711AC8}" type="pres">
      <dgm:prSet presAssocID="{E69614FD-E991-43C4-8AAA-5AB975CE9D55}" presName="circle1" presStyleLbl="node1" presStyleIdx="0" presStyleCnt="4" custLinFactNeighborX="785" custLinFactNeighborY="-3699"/>
      <dgm:spPr/>
    </dgm:pt>
    <dgm:pt modelId="{0D73912B-B45E-4B69-92A3-F8272C1B44FC}" type="pres">
      <dgm:prSet presAssocID="{E69614FD-E991-43C4-8AAA-5AB975CE9D55}" presName="c1text" presStyleLbl="node1" presStyleIdx="0" presStyleCnt="4">
        <dgm:presLayoutVars>
          <dgm:bulletEnabled val="1"/>
        </dgm:presLayoutVars>
      </dgm:prSet>
      <dgm:spPr/>
    </dgm:pt>
    <dgm:pt modelId="{0ACC3818-F63B-41BA-B8F8-68C8E8D68525}" type="pres">
      <dgm:prSet presAssocID="{E69614FD-E991-43C4-8AAA-5AB975CE9D55}" presName="comp2" presStyleCnt="0"/>
      <dgm:spPr/>
    </dgm:pt>
    <dgm:pt modelId="{BDA2E5AD-6A75-4A45-B0E8-02061A7308D8}" type="pres">
      <dgm:prSet presAssocID="{E69614FD-E991-43C4-8AAA-5AB975CE9D55}" presName="circle2" presStyleLbl="node1" presStyleIdx="1" presStyleCnt="4"/>
      <dgm:spPr/>
    </dgm:pt>
    <dgm:pt modelId="{4C40F63F-5F1F-4514-AD62-FBBC94830D37}" type="pres">
      <dgm:prSet presAssocID="{E69614FD-E991-43C4-8AAA-5AB975CE9D55}" presName="c2text" presStyleLbl="node1" presStyleIdx="1" presStyleCnt="4">
        <dgm:presLayoutVars>
          <dgm:bulletEnabled val="1"/>
        </dgm:presLayoutVars>
      </dgm:prSet>
      <dgm:spPr/>
    </dgm:pt>
    <dgm:pt modelId="{9BB88B2E-227A-4197-B663-D785ADB53534}" type="pres">
      <dgm:prSet presAssocID="{E69614FD-E991-43C4-8AAA-5AB975CE9D55}" presName="comp3" presStyleCnt="0"/>
      <dgm:spPr/>
    </dgm:pt>
    <dgm:pt modelId="{C903F665-61A8-4910-B8B5-B8DC8D193BE1}" type="pres">
      <dgm:prSet presAssocID="{E69614FD-E991-43C4-8AAA-5AB975CE9D55}" presName="circle3" presStyleLbl="node1" presStyleIdx="2" presStyleCnt="4"/>
      <dgm:spPr/>
    </dgm:pt>
    <dgm:pt modelId="{7B92DE05-7228-4BD9-8D06-ABB1FFFC8953}" type="pres">
      <dgm:prSet presAssocID="{E69614FD-E991-43C4-8AAA-5AB975CE9D55}" presName="c3text" presStyleLbl="node1" presStyleIdx="2" presStyleCnt="4">
        <dgm:presLayoutVars>
          <dgm:bulletEnabled val="1"/>
        </dgm:presLayoutVars>
      </dgm:prSet>
      <dgm:spPr/>
    </dgm:pt>
    <dgm:pt modelId="{47A8F323-F08A-4714-8F78-AAA566F70A7F}" type="pres">
      <dgm:prSet presAssocID="{E69614FD-E991-43C4-8AAA-5AB975CE9D55}" presName="comp4" presStyleCnt="0"/>
      <dgm:spPr/>
    </dgm:pt>
    <dgm:pt modelId="{A89AF8CE-63A6-430F-9AFB-FA86D0E6F7C2}" type="pres">
      <dgm:prSet presAssocID="{E69614FD-E991-43C4-8AAA-5AB975CE9D55}" presName="circle4" presStyleLbl="node1" presStyleIdx="3" presStyleCnt="4"/>
      <dgm:spPr/>
    </dgm:pt>
    <dgm:pt modelId="{F6F43742-670B-434F-AAC9-3925506A56AD}" type="pres">
      <dgm:prSet presAssocID="{E69614FD-E991-43C4-8AAA-5AB975CE9D55}" presName="c4text" presStyleLbl="node1" presStyleIdx="3" presStyleCnt="4">
        <dgm:presLayoutVars>
          <dgm:bulletEnabled val="1"/>
        </dgm:presLayoutVars>
      </dgm:prSet>
      <dgm:spPr/>
    </dgm:pt>
  </dgm:ptLst>
  <dgm:cxnLst>
    <dgm:cxn modelId="{C903E83B-8425-48A0-B760-95CA6AB777D1}" srcId="{E69614FD-E991-43C4-8AAA-5AB975CE9D55}" destId="{035E93EC-90A8-4D98-8E9E-9A047F4B92CA}" srcOrd="2" destOrd="0" parTransId="{C51518B9-82E8-4D78-AE73-6AB8E4A4D48F}" sibTransId="{30B5224C-6342-4B7E-BA37-09CBEB20553F}"/>
    <dgm:cxn modelId="{F585FC3D-6386-49C9-A13B-76F5334A3CA6}" type="presOf" srcId="{A31F7B0D-8981-4800-88E7-6790DF85811A}" destId="{F6F43742-670B-434F-AAC9-3925506A56AD}" srcOrd="1" destOrd="0" presId="urn:microsoft.com/office/officeart/2005/8/layout/venn2"/>
    <dgm:cxn modelId="{58CAE542-0CCC-46AC-923C-7084D3DFED90}" srcId="{E69614FD-E991-43C4-8AAA-5AB975CE9D55}" destId="{A31F7B0D-8981-4800-88E7-6790DF85811A}" srcOrd="3" destOrd="0" parTransId="{28C71D21-F6BA-4B56-A81F-6116EF8EA76A}" sibTransId="{DF6E45B6-6797-47B5-808C-9B80B9D98DDC}"/>
    <dgm:cxn modelId="{897A956B-0212-4E02-A89E-51A705BE86D9}" type="presOf" srcId="{7DEA2086-C62F-450B-9795-98E13732CFD9}" destId="{901DA9E0-9390-4067-A62F-E4E18B711AC8}" srcOrd="0" destOrd="0" presId="urn:microsoft.com/office/officeart/2005/8/layout/venn2"/>
    <dgm:cxn modelId="{8C7E1854-E4D0-4E28-9305-C5FFD2564861}" type="presOf" srcId="{5D1CC150-0648-45FB-8E3C-A42624D10F3C}" destId="{BDA2E5AD-6A75-4A45-B0E8-02061A7308D8}" srcOrd="0" destOrd="0" presId="urn:microsoft.com/office/officeart/2005/8/layout/venn2"/>
    <dgm:cxn modelId="{4F0FAC99-F20C-4CEC-95C4-D6B33E2E0BB6}" type="presOf" srcId="{7DEA2086-C62F-450B-9795-98E13732CFD9}" destId="{0D73912B-B45E-4B69-92A3-F8272C1B44FC}" srcOrd="1" destOrd="0" presId="urn:microsoft.com/office/officeart/2005/8/layout/venn2"/>
    <dgm:cxn modelId="{943ECEBF-4773-4ECE-9F1E-51AFA4BFE80A}" type="presOf" srcId="{035E93EC-90A8-4D98-8E9E-9A047F4B92CA}" destId="{7B92DE05-7228-4BD9-8D06-ABB1FFFC8953}" srcOrd="1" destOrd="0" presId="urn:microsoft.com/office/officeart/2005/8/layout/venn2"/>
    <dgm:cxn modelId="{A42565C2-2A01-4506-BB38-C5125B8118E3}" srcId="{E69614FD-E991-43C4-8AAA-5AB975CE9D55}" destId="{7DEA2086-C62F-450B-9795-98E13732CFD9}" srcOrd="0" destOrd="0" parTransId="{F3FE349D-E4AE-4A3B-954D-F2EC9C94A1D5}" sibTransId="{B0190C52-4C10-4A87-ADF1-B96FD205F6C7}"/>
    <dgm:cxn modelId="{9D58A7DF-3AB9-4EF5-B4A6-532A98DB3769}" type="presOf" srcId="{E69614FD-E991-43C4-8AAA-5AB975CE9D55}" destId="{1724566A-4769-4335-9E7B-EC2B7192D51D}" srcOrd="0" destOrd="0" presId="urn:microsoft.com/office/officeart/2005/8/layout/venn2"/>
    <dgm:cxn modelId="{5A3CA5E3-2239-47D3-8DE2-F5A6190A3A0D}" srcId="{E69614FD-E991-43C4-8AAA-5AB975CE9D55}" destId="{5D1CC150-0648-45FB-8E3C-A42624D10F3C}" srcOrd="1" destOrd="0" parTransId="{090E1261-804B-4FBE-AE51-113CF6CE0988}" sibTransId="{C946D541-E066-4CB9-BEB8-98872C94D1D9}"/>
    <dgm:cxn modelId="{02CBA5E3-2E50-4F33-8F90-A2849F68ECD8}" type="presOf" srcId="{A31F7B0D-8981-4800-88E7-6790DF85811A}" destId="{A89AF8CE-63A6-430F-9AFB-FA86D0E6F7C2}" srcOrd="0" destOrd="0" presId="urn:microsoft.com/office/officeart/2005/8/layout/venn2"/>
    <dgm:cxn modelId="{5D20DBE3-53F5-4D90-92E1-E673895DC74B}" type="presOf" srcId="{5D1CC150-0648-45FB-8E3C-A42624D10F3C}" destId="{4C40F63F-5F1F-4514-AD62-FBBC94830D37}" srcOrd="1" destOrd="0" presId="urn:microsoft.com/office/officeart/2005/8/layout/venn2"/>
    <dgm:cxn modelId="{DD0BE4EC-0671-4412-BB1D-67067580E6D6}" type="presOf" srcId="{035E93EC-90A8-4D98-8E9E-9A047F4B92CA}" destId="{C903F665-61A8-4910-B8B5-B8DC8D193BE1}" srcOrd="0" destOrd="0" presId="urn:microsoft.com/office/officeart/2005/8/layout/venn2"/>
    <dgm:cxn modelId="{8592310D-0A8C-47C7-9FAC-CAC2FDD73426}" type="presParOf" srcId="{1724566A-4769-4335-9E7B-EC2B7192D51D}" destId="{9294827C-EE66-4E5B-842F-AA0C6D81B981}" srcOrd="0" destOrd="0" presId="urn:microsoft.com/office/officeart/2005/8/layout/venn2"/>
    <dgm:cxn modelId="{F703C2A4-6DEA-4702-B3BC-C3E49EF40CE4}" type="presParOf" srcId="{9294827C-EE66-4E5B-842F-AA0C6D81B981}" destId="{901DA9E0-9390-4067-A62F-E4E18B711AC8}" srcOrd="0" destOrd="0" presId="urn:microsoft.com/office/officeart/2005/8/layout/venn2"/>
    <dgm:cxn modelId="{E418E963-EB83-48E8-92F2-2FD75A4D0BA3}" type="presParOf" srcId="{9294827C-EE66-4E5B-842F-AA0C6D81B981}" destId="{0D73912B-B45E-4B69-92A3-F8272C1B44FC}" srcOrd="1" destOrd="0" presId="urn:microsoft.com/office/officeart/2005/8/layout/venn2"/>
    <dgm:cxn modelId="{06BB359B-6116-4F55-BDC7-A993987B950E}" type="presParOf" srcId="{1724566A-4769-4335-9E7B-EC2B7192D51D}" destId="{0ACC3818-F63B-41BA-B8F8-68C8E8D68525}" srcOrd="1" destOrd="0" presId="urn:microsoft.com/office/officeart/2005/8/layout/venn2"/>
    <dgm:cxn modelId="{B21FEA77-BF7C-4017-B417-3566C9EC3954}" type="presParOf" srcId="{0ACC3818-F63B-41BA-B8F8-68C8E8D68525}" destId="{BDA2E5AD-6A75-4A45-B0E8-02061A7308D8}" srcOrd="0" destOrd="0" presId="urn:microsoft.com/office/officeart/2005/8/layout/venn2"/>
    <dgm:cxn modelId="{9890B564-735D-44BE-9779-F378128819E1}" type="presParOf" srcId="{0ACC3818-F63B-41BA-B8F8-68C8E8D68525}" destId="{4C40F63F-5F1F-4514-AD62-FBBC94830D37}" srcOrd="1" destOrd="0" presId="urn:microsoft.com/office/officeart/2005/8/layout/venn2"/>
    <dgm:cxn modelId="{A16D5B06-7F44-4A71-A559-7B211E3A39C1}" type="presParOf" srcId="{1724566A-4769-4335-9E7B-EC2B7192D51D}" destId="{9BB88B2E-227A-4197-B663-D785ADB53534}" srcOrd="2" destOrd="0" presId="urn:microsoft.com/office/officeart/2005/8/layout/venn2"/>
    <dgm:cxn modelId="{49170E43-D81B-475D-A99B-8BFCE6677EDA}" type="presParOf" srcId="{9BB88B2E-227A-4197-B663-D785ADB53534}" destId="{C903F665-61A8-4910-B8B5-B8DC8D193BE1}" srcOrd="0" destOrd="0" presId="urn:microsoft.com/office/officeart/2005/8/layout/venn2"/>
    <dgm:cxn modelId="{F1191BE1-D864-473A-8449-E5AB9A8712D4}" type="presParOf" srcId="{9BB88B2E-227A-4197-B663-D785ADB53534}" destId="{7B92DE05-7228-4BD9-8D06-ABB1FFFC8953}" srcOrd="1" destOrd="0" presId="urn:microsoft.com/office/officeart/2005/8/layout/venn2"/>
    <dgm:cxn modelId="{01C17861-33C3-432A-B0B2-6D5B1C270E10}" type="presParOf" srcId="{1724566A-4769-4335-9E7B-EC2B7192D51D}" destId="{47A8F323-F08A-4714-8F78-AAA566F70A7F}" srcOrd="3" destOrd="0" presId="urn:microsoft.com/office/officeart/2005/8/layout/venn2"/>
    <dgm:cxn modelId="{E51C9A76-B20C-4ED5-A6EE-24A84FDB0913}" type="presParOf" srcId="{47A8F323-F08A-4714-8F78-AAA566F70A7F}" destId="{A89AF8CE-63A6-430F-9AFB-FA86D0E6F7C2}" srcOrd="0" destOrd="0" presId="urn:microsoft.com/office/officeart/2005/8/layout/venn2"/>
    <dgm:cxn modelId="{181DBE25-5FEB-40DB-B981-7CF49401001E}" type="presParOf" srcId="{47A8F323-F08A-4714-8F78-AAA566F70A7F}" destId="{F6F43742-670B-434F-AAC9-3925506A56AD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1DA9E0-9390-4067-A62F-E4E18B711AC8}">
      <dsp:nvSpPr>
        <dsp:cNvPr id="0" name=""/>
        <dsp:cNvSpPr/>
      </dsp:nvSpPr>
      <dsp:spPr>
        <a:xfrm>
          <a:off x="1954538" y="0"/>
          <a:ext cx="4389437" cy="43894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Dipartimenti</a:t>
          </a:r>
        </a:p>
      </dsp:txBody>
      <dsp:txXfrm>
        <a:off x="3535613" y="219471"/>
        <a:ext cx="1227286" cy="658415"/>
      </dsp:txXfrm>
    </dsp:sp>
    <dsp:sp modelId="{BDA2E5AD-6A75-4A45-B0E8-02061A7308D8}">
      <dsp:nvSpPr>
        <dsp:cNvPr id="0" name=""/>
        <dsp:cNvSpPr/>
      </dsp:nvSpPr>
      <dsp:spPr>
        <a:xfrm>
          <a:off x="2359025" y="877887"/>
          <a:ext cx="3511549" cy="35115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Gruppi classe parallele</a:t>
          </a:r>
        </a:p>
      </dsp:txBody>
      <dsp:txXfrm>
        <a:off x="3501156" y="1088580"/>
        <a:ext cx="1227286" cy="632078"/>
      </dsp:txXfrm>
    </dsp:sp>
    <dsp:sp modelId="{C903F665-61A8-4910-B8B5-B8DC8D193BE1}">
      <dsp:nvSpPr>
        <dsp:cNvPr id="0" name=""/>
        <dsp:cNvSpPr/>
      </dsp:nvSpPr>
      <dsp:spPr>
        <a:xfrm>
          <a:off x="2797968" y="1755774"/>
          <a:ext cx="2633662" cy="26336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Consigli di classe</a:t>
          </a:r>
        </a:p>
      </dsp:txBody>
      <dsp:txXfrm>
        <a:off x="3501156" y="1953299"/>
        <a:ext cx="1227286" cy="592573"/>
      </dsp:txXfrm>
    </dsp:sp>
    <dsp:sp modelId="{A89AF8CE-63A6-430F-9AFB-FA86D0E6F7C2}">
      <dsp:nvSpPr>
        <dsp:cNvPr id="0" name=""/>
        <dsp:cNvSpPr/>
      </dsp:nvSpPr>
      <dsp:spPr>
        <a:xfrm>
          <a:off x="3236912" y="2633662"/>
          <a:ext cx="1755774" cy="17557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Singoli docenti</a:t>
          </a:r>
        </a:p>
      </dsp:txBody>
      <dsp:txXfrm>
        <a:off x="3494039" y="3072605"/>
        <a:ext cx="1241520" cy="8778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5D13-7F2A-4C64-977F-AFF065B5B81D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F570-9ABE-4B04-A02F-06898A95FAC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5D13-7F2A-4C64-977F-AFF065B5B81D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F570-9ABE-4B04-A02F-06898A95FAC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5D13-7F2A-4C64-977F-AFF065B5B81D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F570-9ABE-4B04-A02F-06898A95FAC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5D13-7F2A-4C64-977F-AFF065B5B81D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F570-9ABE-4B04-A02F-06898A95FAC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5D13-7F2A-4C64-977F-AFF065B5B81D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F570-9ABE-4B04-A02F-06898A95FAC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5D13-7F2A-4C64-977F-AFF065B5B81D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F570-9ABE-4B04-A02F-06898A95FAC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5D13-7F2A-4C64-977F-AFF065B5B81D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F570-9ABE-4B04-A02F-06898A95FAC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5D13-7F2A-4C64-977F-AFF065B5B81D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F570-9ABE-4B04-A02F-06898A95FAC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5D13-7F2A-4C64-977F-AFF065B5B81D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F570-9ABE-4B04-A02F-06898A95FAC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5D13-7F2A-4C64-977F-AFF065B5B81D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F570-9ABE-4B04-A02F-06898A95FAC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5D13-7F2A-4C64-977F-AFF065B5B81D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FA7F570-9ABE-4B04-A02F-06898A95FAC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745D13-7F2A-4C64-977F-AFF065B5B81D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A7F570-9ABE-4B04-A02F-06898A95FAC1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Corso di Formazione </a:t>
            </a:r>
            <a:r>
              <a:rPr lang="it-IT" dirty="0" err="1"/>
              <a:t>Cidi</a:t>
            </a:r>
            <a:br>
              <a:rPr lang="it-IT" dirty="0"/>
            </a:br>
            <a:r>
              <a:rPr lang="it-IT" dirty="0" err="1"/>
              <a:t>II°</a:t>
            </a:r>
            <a:r>
              <a:rPr lang="it-IT" dirty="0"/>
              <a:t> Incontro 29/11/2016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it-IT" dirty="0"/>
              <a:t>. </a:t>
            </a:r>
          </a:p>
          <a:p>
            <a:pPr lvl="0"/>
            <a:r>
              <a:rPr lang="it-IT" dirty="0"/>
              <a:t>Metodologie Didattiche </a:t>
            </a:r>
            <a:r>
              <a:rPr lang="it-IT"/>
              <a:t>Innovative </a:t>
            </a:r>
          </a:p>
          <a:p>
            <a:pPr lvl="0"/>
            <a:r>
              <a:rPr lang="it-IT"/>
              <a:t>per </a:t>
            </a:r>
            <a:r>
              <a:rPr lang="it-IT" dirty="0"/>
              <a:t>una Letteratura delle Competenze </a:t>
            </a:r>
          </a:p>
          <a:p>
            <a:pPr lvl="0"/>
            <a:r>
              <a:rPr lang="it-IT" dirty="0"/>
              <a:t>Coordinatrice e tutor prof.ssa Emanuela </a:t>
            </a:r>
            <a:r>
              <a:rPr lang="it-IT" dirty="0" err="1"/>
              <a:t>Biagetti</a:t>
            </a:r>
            <a:endParaRPr lang="it-IT" dirty="0"/>
          </a:p>
          <a:p>
            <a:r>
              <a:rPr lang="it-IT" b="1" dirty="0"/>
              <a:t> </a:t>
            </a:r>
            <a:endParaRPr lang="it-IT" dirty="0"/>
          </a:p>
          <a:p>
            <a:endParaRPr lang="it-IT" dirty="0"/>
          </a:p>
        </p:txBody>
      </p:sp>
      <p:pic>
        <p:nvPicPr>
          <p:cNvPr id="4" name="Immagine 3" descr="logo_cidi_perugia"/>
          <p:cNvPicPr>
            <a:picLocks noChangeAspect="1" noChangeArrowheads="1"/>
          </p:cNvPicPr>
          <p:nvPr/>
        </p:nvPicPr>
        <p:blipFill>
          <a:blip r:embed="rId2" cstate="print">
            <a:lum contrast="40000"/>
          </a:blip>
          <a:srcRect/>
          <a:stretch>
            <a:fillRect/>
          </a:stretch>
        </p:blipFill>
        <p:spPr bwMode="auto">
          <a:xfrm>
            <a:off x="827088" y="333375"/>
            <a:ext cx="1800225" cy="719138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Come si insegnava la letteratura?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Didattica autoritaria e dogmatica:</a:t>
            </a:r>
          </a:p>
        </p:txBody>
      </p:sp>
      <p:sp>
        <p:nvSpPr>
          <p:cNvPr id="7" name="Segnaposto testo 6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Quale letteratura nel corso del Novecento?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Insegnamento di storia letteraria sul manuale sul modello della guida telefonica</a:t>
            </a:r>
          </a:p>
          <a:p>
            <a:r>
              <a:rPr lang="it-IT" dirty="0"/>
              <a:t>Ripetizione a puntino Momigliano, </a:t>
            </a:r>
            <a:r>
              <a:rPr lang="it-IT" dirty="0" err="1"/>
              <a:t>Sapegno</a:t>
            </a:r>
            <a:r>
              <a:rPr lang="it-IT" dirty="0"/>
              <a:t> etc.</a:t>
            </a:r>
          </a:p>
          <a:p>
            <a:r>
              <a:rPr lang="it-IT" dirty="0"/>
              <a:t>Atteggiamento passivo degli allievi,agli studenti viene richiesto un apprendimento mnemonico e la successiva ripetizione acritica delle informazioni</a:t>
            </a:r>
          </a:p>
        </p:txBody>
      </p:sp>
      <p:sp>
        <p:nvSpPr>
          <p:cNvPr id="8" name="Segnaposto contenuto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it-IT" dirty="0"/>
              <a:t>Metodo storicistico- tradizionale</a:t>
            </a:r>
          </a:p>
          <a:p>
            <a:r>
              <a:rPr lang="it-IT" dirty="0"/>
              <a:t>Metodo strutturalista-semiotico </a:t>
            </a:r>
          </a:p>
          <a:p>
            <a:r>
              <a:rPr lang="it-IT" dirty="0"/>
              <a:t>Approccio ermeneutico </a:t>
            </a:r>
          </a:p>
          <a:p>
            <a:r>
              <a:rPr lang="it-IT" dirty="0"/>
              <a:t>Metodo interdisciplinare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Tzvetan</a:t>
            </a:r>
            <a:r>
              <a:rPr lang="it-IT" dirty="0"/>
              <a:t> </a:t>
            </a:r>
            <a:r>
              <a:rPr lang="it-IT" dirty="0" err="1"/>
              <a:t>Todorov</a:t>
            </a:r>
            <a:br>
              <a:rPr lang="it-IT" dirty="0"/>
            </a:br>
            <a:r>
              <a:rPr lang="it-IT" i="1" dirty="0"/>
              <a:t>La letteratura in pericolo</a:t>
            </a:r>
            <a:r>
              <a:rPr lang="it-IT" dirty="0"/>
              <a:t>,( </a:t>
            </a:r>
            <a:r>
              <a:rPr lang="it-IT" sz="3200" dirty="0"/>
              <a:t>Milano</a:t>
            </a:r>
            <a:r>
              <a:rPr lang="it-IT" sz="3200" i="1" dirty="0"/>
              <a:t> 2008</a:t>
            </a:r>
            <a:r>
              <a:rPr lang="it-IT" i="1" dirty="0"/>
              <a:t>)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testo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endParaRPr lang="it-IT" dirty="0"/>
          </a:p>
          <a:p>
            <a:r>
              <a:rPr lang="it-IT" dirty="0"/>
              <a:t> Con il suo pamphlet</a:t>
            </a:r>
            <a:r>
              <a:rPr lang="it-IT" i="1" dirty="0"/>
              <a:t> La letteratura in pericolo, </a:t>
            </a:r>
            <a:r>
              <a:rPr lang="it-IT" dirty="0" err="1"/>
              <a:t>Tvetan</a:t>
            </a:r>
            <a:r>
              <a:rPr lang="it-IT" dirty="0"/>
              <a:t> </a:t>
            </a:r>
            <a:r>
              <a:rPr lang="it-IT" dirty="0" err="1"/>
              <a:t>Todorov</a:t>
            </a:r>
            <a:r>
              <a:rPr lang="it-IT" dirty="0"/>
              <a:t> ha lanciato un grido d’allarme su un insegnamento letterario  che rischia di perdere di vista l’essenziale della letteratura, cioè il rapporto con la realtà, per votarsi alla corretta definizione di elementi e funzioni formali. </a:t>
            </a:r>
          </a:p>
        </p:txBody>
      </p:sp>
      <p:sp>
        <p:nvSpPr>
          <p:cNvPr id="8" name="Segnaposto contenuto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it-IT" dirty="0"/>
              <a:t>Guardare all’opera letteraria </a:t>
            </a:r>
            <a:r>
              <a:rPr lang="it-IT" i="1" dirty="0"/>
              <a:t>«come [a] un oggetto linguistico chiuso, auto-sufficiente, assoluto», </a:t>
            </a:r>
            <a:r>
              <a:rPr lang="it-IT" dirty="0"/>
              <a:t>che va studiato esclusivamente secondo la propria logica interna, per </a:t>
            </a:r>
            <a:r>
              <a:rPr lang="it-IT" dirty="0" err="1"/>
              <a:t>Todorov</a:t>
            </a:r>
            <a:r>
              <a:rPr lang="it-IT" dirty="0"/>
              <a:t> non basta più e anzi rischia seriamente di allontanare dallo studio della letteratura</a:t>
            </a:r>
          </a:p>
          <a:p>
            <a:pPr>
              <a:buNone/>
            </a:pPr>
            <a:r>
              <a:rPr lang="it-IT" dirty="0"/>
              <a:t>     gli studenti.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Martha </a:t>
            </a:r>
            <a:r>
              <a:rPr lang="it-IT" dirty="0" err="1"/>
              <a:t>Nussbaum</a:t>
            </a:r>
            <a:br>
              <a:rPr lang="it-IT" dirty="0"/>
            </a:br>
            <a:r>
              <a:rPr lang="it-IT" dirty="0"/>
              <a:t> </a:t>
            </a:r>
            <a:r>
              <a:rPr lang="it-IT" i="1" dirty="0"/>
              <a:t>Non per profitto, </a:t>
            </a:r>
            <a:r>
              <a:rPr lang="it-IT" sz="1800" i="1" dirty="0"/>
              <a:t>Bologna 2011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Ha sottolineato il ruolo irrinunciabile delle discipline umanistiche  per l’educazione nelle società democratiche e plurali:</a:t>
            </a:r>
          </a:p>
          <a:p>
            <a:r>
              <a:rPr lang="it-IT" b="1" i="1" dirty="0"/>
              <a:t>La cultura umanistica, che non fa profitto e che perciò viene ritenuta superflua e sacrificabile, è la prima a risentire dei pesanti tagli all’istruzione.</a:t>
            </a:r>
            <a:endParaRPr lang="it-IT" i="1" dirty="0"/>
          </a:p>
          <a:p>
            <a:r>
              <a:rPr lang="it-IT" i="1" dirty="0"/>
              <a:t>L</a:t>
            </a:r>
            <a:r>
              <a:rPr lang="it-IT" b="1" i="1" dirty="0"/>
              <a:t>’istruzione, ormai su scala mondiale, punta solo al profitto e al superamento di anonimi test standardizzati che riducono tutto a passività, routine e burocrazia, mortificando il rapporto docente-discente e con esso il pensiero critico, la curiosità e la creatività di chi ha invece il diritto di essere formato meglio di un pappagallo che non saltella e non vola</a:t>
            </a:r>
            <a:r>
              <a:rPr lang="it-IT" i="1" dirty="0"/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/>
              <a:t>Philippe </a:t>
            </a:r>
            <a:r>
              <a:rPr lang="it-IT" sz="3200" dirty="0" err="1"/>
              <a:t>Perrenoud</a:t>
            </a:r>
            <a:br>
              <a:rPr lang="it-IT" sz="3200" dirty="0"/>
            </a:br>
            <a:r>
              <a:rPr lang="it-IT" sz="3200" dirty="0"/>
              <a:t>(</a:t>
            </a:r>
            <a:r>
              <a:rPr lang="it-IT" sz="3200" i="1" dirty="0"/>
              <a:t>Costruire competenze a partire dalla scuola</a:t>
            </a:r>
            <a:r>
              <a:rPr lang="it-IT" sz="3200" dirty="0"/>
              <a:t>, </a:t>
            </a:r>
            <a:r>
              <a:rPr lang="it-IT" sz="3200" dirty="0" err="1"/>
              <a:t>Paris</a:t>
            </a:r>
            <a:r>
              <a:rPr lang="it-IT" sz="3200" dirty="0"/>
              <a:t>, 2000)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soggetto deve avere il tempo di fare esperienze e di analizzarle insieme ad altri e in questo modo sviluppare conoscenze mentre acquisisce competenze</a:t>
            </a:r>
          </a:p>
          <a:p>
            <a:r>
              <a:rPr lang="it-IT" dirty="0"/>
              <a:t>Il nodo cruciale per una scuola delle competenze non sono i programmi e le strutture me le pratiche di insegnamento in tutte le loro dimensioni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Critica alle Linee guida </a:t>
            </a:r>
            <a:br>
              <a:rPr lang="it-IT" dirty="0"/>
            </a:br>
            <a:r>
              <a:rPr lang="it-IT" sz="3100" dirty="0"/>
              <a:t>( D.L. 1° settembre 2008, n. 137)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Non si parla del ruolo che la letteratura può avere nell’insegnamento della lingua italiana.</a:t>
            </a:r>
          </a:p>
          <a:p>
            <a:r>
              <a:rPr lang="it-IT" dirty="0"/>
              <a:t>Viene proposto un numero spropositato di autori</a:t>
            </a:r>
          </a:p>
          <a:p>
            <a:r>
              <a:rPr lang="it-IT" dirty="0"/>
              <a:t>Viene proposto un modello tradizionale di insegnamento</a:t>
            </a:r>
          </a:p>
          <a:p>
            <a:r>
              <a:rPr lang="it-IT" dirty="0"/>
              <a:t>Emerge un’idea di cultura e di letteratura come tradizioni autorevoli di per sé.</a:t>
            </a:r>
          </a:p>
          <a:p>
            <a:pPr>
              <a:buNone/>
            </a:pPr>
            <a:r>
              <a:rPr lang="it-IT" sz="2200" dirty="0"/>
              <a:t>(Laura Gatti, </a:t>
            </a:r>
            <a:r>
              <a:rPr lang="it-IT" sz="2200" i="1" dirty="0"/>
              <a:t>Competenze disciplinari e bisogni formativi: “un ponte tra testo e mondo</a:t>
            </a:r>
            <a:r>
              <a:rPr lang="it-IT" sz="2200" dirty="0"/>
              <a:t>” cfr. Bibliografia)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i="1" dirty="0"/>
              <a:t> Il progetto pilota </a:t>
            </a:r>
            <a:r>
              <a:rPr lang="it-IT" i="1" dirty="0" err="1"/>
              <a:t>Compìta</a:t>
            </a:r>
            <a:br>
              <a:rPr lang="it-IT" i="1"/>
            </a:br>
            <a:r>
              <a:rPr lang="it-IT" i="1"/>
              <a:t>(2010-2013)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/>
              <a:t>Con il progetto pilota </a:t>
            </a:r>
            <a:r>
              <a:rPr lang="it-IT" i="1" dirty="0" err="1"/>
              <a:t>Compìta</a:t>
            </a:r>
            <a:r>
              <a:rPr lang="it-IT" i="1" dirty="0"/>
              <a:t>, le competenze dell’italiano, predisposto in collaborazione </a:t>
            </a:r>
            <a:r>
              <a:rPr lang="it-IT" dirty="0"/>
              <a:t>con gli italianisti di dodici università e con gli insegnanti di quarantacinque scuole superiori del territorio nazionale, la Direzione generale per gli ordinamenti scolastici del </a:t>
            </a:r>
            <a:r>
              <a:rPr lang="it-IT" dirty="0" err="1"/>
              <a:t>Miur</a:t>
            </a:r>
            <a:r>
              <a:rPr lang="it-IT" dirty="0"/>
              <a:t> intende favorire la sperimentazione sul campo di una didattica per competenze dell’italiano  sul doppio versante  linguistico e letterario. </a:t>
            </a:r>
          </a:p>
          <a:p>
            <a:r>
              <a:rPr lang="it-IT" sz="1600" dirty="0"/>
              <a:t>Il progetto è rivolto direttamente ai docenti del triennio: ma poiché tali competenze non possono essere disgiunte da quelle linguistiche, il lavoro del docente è integrato e procede almeno dal primo all'ultimo anno della scuola secondaria superiore, confrontandosi con problemi anche spinosi della vita scolastica.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Le mete dell’educazione letteraria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dirty="0"/>
              <a:t>Riconoscimento delle caratteristiche formali del testo</a:t>
            </a:r>
          </a:p>
          <a:p>
            <a:r>
              <a:rPr lang="it-IT" sz="2800" dirty="0"/>
              <a:t>Potenziamento delle competenze linguistiche</a:t>
            </a:r>
          </a:p>
          <a:p>
            <a:r>
              <a:rPr lang="it-IT" sz="2800" dirty="0"/>
              <a:t>Arricchimento delle competenze sociali e civiche</a:t>
            </a:r>
          </a:p>
          <a:p>
            <a:r>
              <a:rPr lang="it-IT" sz="2800" dirty="0"/>
              <a:t>Sviluppo del senso critico per la crescita estetica e cognitiva</a:t>
            </a:r>
          </a:p>
          <a:p>
            <a:r>
              <a:rPr lang="it-IT" sz="2800" dirty="0"/>
              <a:t>Confronto sul testo per la crescita e la maturazione etica</a:t>
            </a:r>
          </a:p>
          <a:p>
            <a:r>
              <a:rPr lang="it-IT" sz="2800" dirty="0"/>
              <a:t>Conoscenza di se stessi e del mondo per la crescita psicologica e relazionale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Attivare un laboratorio </a:t>
            </a:r>
            <a:r>
              <a:rPr lang="it-IT" dirty="0" err="1"/>
              <a:t>per…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Permettere agli studenti  di conquistare il sapere tramite  compiti e problemi finalizzati alla realizzazione di prodotti significativi ed utili, ottenuti  grazie alla scoperta e alla conquista </a:t>
            </a:r>
          </a:p>
          <a:p>
            <a:pPr>
              <a:buNone/>
            </a:pPr>
            <a:r>
              <a:rPr lang="it-IT" b="1" dirty="0"/>
              <a:t>   (</a:t>
            </a:r>
            <a:r>
              <a:rPr lang="it-IT" b="1" i="1" dirty="0"/>
              <a:t> sapere agito) e </a:t>
            </a:r>
            <a:r>
              <a:rPr lang="it-IT" b="1" dirty="0"/>
              <a:t>condivisi con gli altri.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L’attività proposta nel laboratorio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it-IT" i="1" dirty="0"/>
          </a:p>
          <a:p>
            <a:pPr>
              <a:buNone/>
            </a:pPr>
            <a:r>
              <a:rPr lang="it-IT" dirty="0"/>
              <a:t>♦ </a:t>
            </a:r>
            <a:r>
              <a:rPr lang="it-IT" b="1" i="1" dirty="0"/>
              <a:t>si deve prestare </a:t>
            </a:r>
            <a:r>
              <a:rPr lang="it-IT" i="1" dirty="0"/>
              <a:t>ad una </a:t>
            </a:r>
            <a:r>
              <a:rPr lang="it-IT" b="1" i="1" dirty="0"/>
              <a:t>manipolazione concreta (non bastano i</a:t>
            </a:r>
          </a:p>
          <a:p>
            <a:pPr>
              <a:buNone/>
            </a:pPr>
            <a:r>
              <a:rPr lang="it-IT" dirty="0"/>
              <a:t> codici linguistici verbale o simbolico);</a:t>
            </a:r>
          </a:p>
          <a:p>
            <a:pPr>
              <a:buNone/>
            </a:pPr>
            <a:r>
              <a:rPr lang="it-IT" dirty="0"/>
              <a:t>♦ </a:t>
            </a:r>
            <a:r>
              <a:rPr lang="it-IT" i="1" dirty="0"/>
              <a:t>deve implicare le </a:t>
            </a:r>
            <a:r>
              <a:rPr lang="it-IT" b="1" i="1" dirty="0"/>
              <a:t>operazioni cruciali (devono essere presenti i</a:t>
            </a:r>
          </a:p>
          <a:p>
            <a:pPr>
              <a:buNone/>
            </a:pPr>
            <a:r>
              <a:rPr lang="it-IT" dirty="0"/>
              <a:t>passi principali di una procedura);</a:t>
            </a:r>
          </a:p>
          <a:p>
            <a:pPr>
              <a:buNone/>
            </a:pPr>
            <a:r>
              <a:rPr lang="it-IT" dirty="0"/>
              <a:t>♦ </a:t>
            </a:r>
            <a:r>
              <a:rPr lang="it-IT" b="1" i="1" dirty="0"/>
              <a:t>non deve avere una soluzione unica (deve dare la possibilità di</a:t>
            </a:r>
          </a:p>
          <a:p>
            <a:pPr>
              <a:buNone/>
            </a:pPr>
            <a:r>
              <a:rPr lang="it-IT" dirty="0"/>
              <a:t>scegliere e di decidere);</a:t>
            </a:r>
          </a:p>
          <a:p>
            <a:pPr>
              <a:buNone/>
            </a:pPr>
            <a:r>
              <a:rPr lang="it-IT" dirty="0"/>
              <a:t>♦ </a:t>
            </a:r>
            <a:r>
              <a:rPr lang="it-IT" i="1" dirty="0"/>
              <a:t>deve provocare uno “</a:t>
            </a:r>
            <a:r>
              <a:rPr lang="it-IT" b="1" i="1" dirty="0"/>
              <a:t>spiazzamento” cognitivo (deve far scoprire</a:t>
            </a:r>
          </a:p>
          <a:p>
            <a:pPr>
              <a:buNone/>
            </a:pPr>
            <a:r>
              <a:rPr lang="it-IT" dirty="0"/>
              <a:t>qualcosa di nuovo, mettendo in crisi le vecchie conoscenze);</a:t>
            </a:r>
          </a:p>
          <a:p>
            <a:pPr>
              <a:buNone/>
            </a:pPr>
            <a:r>
              <a:rPr lang="it-IT" dirty="0"/>
              <a:t>♦ </a:t>
            </a:r>
            <a:r>
              <a:rPr lang="it-IT" i="1" dirty="0"/>
              <a:t>si deve situare ad una </a:t>
            </a:r>
            <a:r>
              <a:rPr lang="it-IT" b="1" i="1" dirty="0"/>
              <a:t>giusta distanza (il nuovo non deve essere né</a:t>
            </a:r>
          </a:p>
          <a:p>
            <a:pPr>
              <a:buNone/>
            </a:pPr>
            <a:r>
              <a:rPr lang="it-IT" dirty="0"/>
              <a:t>troppo vicino al conosciuto né troppo distante);</a:t>
            </a:r>
          </a:p>
          <a:p>
            <a:pPr>
              <a:buNone/>
            </a:pPr>
            <a:r>
              <a:rPr lang="it-IT" dirty="0"/>
              <a:t>♦ </a:t>
            </a:r>
            <a:r>
              <a:rPr lang="it-IT" i="1" dirty="0"/>
              <a:t>deve comportare </a:t>
            </a:r>
            <a:r>
              <a:rPr lang="it-IT" b="1" i="1" dirty="0"/>
              <a:t>diversi livelli di interpretazione (pluralità dei</a:t>
            </a:r>
          </a:p>
          <a:p>
            <a:pPr>
              <a:buNone/>
            </a:pPr>
            <a:r>
              <a:rPr lang="it-IT" dirty="0"/>
              <a:t>punti di vista);</a:t>
            </a:r>
          </a:p>
          <a:p>
            <a:pPr>
              <a:buNone/>
            </a:pPr>
            <a:r>
              <a:rPr lang="it-IT" dirty="0"/>
              <a:t>♦ </a:t>
            </a:r>
            <a:r>
              <a:rPr lang="it-IT" i="1" dirty="0"/>
              <a:t>deve possedere </a:t>
            </a:r>
            <a:r>
              <a:rPr lang="it-IT" b="1" i="1" dirty="0"/>
              <a:t>valenze metaforiche (deve richiamare esperienze</a:t>
            </a:r>
          </a:p>
          <a:p>
            <a:pPr>
              <a:buNone/>
            </a:pPr>
            <a:r>
              <a:rPr lang="it-IT" dirty="0"/>
              <a:t>lontane ed eterogenee);</a:t>
            </a:r>
          </a:p>
          <a:p>
            <a:pPr>
              <a:buNone/>
            </a:pPr>
            <a:r>
              <a:rPr lang="it-IT" dirty="0"/>
              <a:t>♦ </a:t>
            </a:r>
            <a:r>
              <a:rPr lang="it-IT" i="1" dirty="0"/>
              <a:t>deve coinvolgere il </a:t>
            </a:r>
            <a:r>
              <a:rPr lang="it-IT" b="1" i="1" dirty="0"/>
              <a:t>rapporto dello studente con il sapere (nel</a:t>
            </a:r>
          </a:p>
          <a:p>
            <a:pPr>
              <a:buNone/>
            </a:pPr>
            <a:r>
              <a:rPr lang="it-IT" dirty="0"/>
              <a:t>laboratorio il sapere è conoscenza in azione).</a:t>
            </a:r>
          </a:p>
          <a:p>
            <a:pPr>
              <a:buNone/>
            </a:pPr>
            <a:r>
              <a:rPr lang="it-IT" i="1" dirty="0" err="1"/>
              <a:t>Tessaro</a:t>
            </a:r>
            <a:r>
              <a:rPr lang="it-IT" i="1" dirty="0"/>
              <a:t> F</a:t>
            </a:r>
            <a:r>
              <a:rPr lang="it-IT" dirty="0"/>
              <a:t>., </a:t>
            </a:r>
            <a:r>
              <a:rPr lang="it-IT" i="1" dirty="0"/>
              <a:t>Metodologie e didattica dell'insegnamento secondario</a:t>
            </a:r>
            <a:r>
              <a:rPr lang="it-IT" dirty="0"/>
              <a:t>, Armando, Roma, 2002.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/>
              <a:t>Se si vuole </a:t>
            </a:r>
            <a:r>
              <a:rPr lang="it-IT" sz="3200" dirty="0"/>
              <a:t>fare un progetto per obiettivi occorre: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dirty="0"/>
              <a:t>Partire dai risultati attesi( a che cosa mira quello che si vuol fare?)</a:t>
            </a:r>
          </a:p>
          <a:p>
            <a:r>
              <a:rPr lang="it-IT" sz="2000" dirty="0"/>
              <a:t>Definire gli obiettivi generali</a:t>
            </a:r>
          </a:p>
          <a:p>
            <a:r>
              <a:rPr lang="it-IT" sz="2000" dirty="0"/>
              <a:t>Definire gli obiettivi formativi</a:t>
            </a:r>
          </a:p>
          <a:p>
            <a:r>
              <a:rPr lang="it-IT" sz="2000" dirty="0"/>
              <a:t>Scegliere gli strumenti di insegnamento, di valutazione di metodi, di contenuti</a:t>
            </a:r>
          </a:p>
          <a:p>
            <a:r>
              <a:rPr lang="it-IT" sz="2000" dirty="0"/>
              <a:t>Utilizzare le risorse tecnologiche</a:t>
            </a:r>
          </a:p>
          <a:p>
            <a:r>
              <a:rPr lang="it-IT" sz="2000" dirty="0"/>
              <a:t> Definire i tempi </a:t>
            </a:r>
          </a:p>
          <a:p>
            <a:r>
              <a:rPr lang="it-IT" sz="2000" dirty="0"/>
              <a:t>Stabilire quali sono le competenze in gioco</a:t>
            </a:r>
          </a:p>
          <a:p>
            <a:r>
              <a:rPr lang="it-IT" sz="2000" dirty="0"/>
              <a:t>Verifica della corrispondenza degli esiti agli obiettivi</a:t>
            </a:r>
          </a:p>
          <a:p>
            <a:r>
              <a:rPr lang="it-IT" sz="2000" dirty="0"/>
              <a:t>Valutazione</a:t>
            </a:r>
          </a:p>
          <a:p>
            <a:endParaRPr lang="it-IT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modalità educativa centrata sulle competenze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La didattica per competenze trova la sua genesi :</a:t>
            </a:r>
          </a:p>
          <a:p>
            <a:r>
              <a:rPr lang="it-IT" dirty="0"/>
              <a:t>Strategia di Lisbona 2000</a:t>
            </a:r>
          </a:p>
          <a:p>
            <a:r>
              <a:rPr lang="it-IT" dirty="0"/>
              <a:t>Raccomandazioni del parlamento e Consiglio europei 2006 - 2008</a:t>
            </a:r>
          </a:p>
          <a:p>
            <a:r>
              <a:rPr lang="it-IT" dirty="0"/>
              <a:t>Linee guida per gli Istituti tecnici e professionali e le Indicazioni nazionali per i licei 2010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Come valutare?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800" dirty="0"/>
              <a:t>La valutazione è sempre una valutazione formativa:</a:t>
            </a:r>
          </a:p>
          <a:p>
            <a:r>
              <a:rPr lang="it-IT" sz="2800" dirty="0"/>
              <a:t> l’insegnante valuta cioè i progressi dell’alunno da diversi punti di vista: emotivo, socio-relazionale e dell’apprendimento:</a:t>
            </a:r>
            <a:r>
              <a:rPr lang="it-IT" sz="1900" dirty="0"/>
              <a:t>capacità di diagnosi, di relazione, di </a:t>
            </a:r>
            <a:r>
              <a:rPr lang="it-IT" sz="1900" dirty="0" err="1"/>
              <a:t>problem</a:t>
            </a:r>
            <a:r>
              <a:rPr lang="it-IT" sz="1900" dirty="0"/>
              <a:t> </a:t>
            </a:r>
            <a:r>
              <a:rPr lang="it-IT" sz="1900" dirty="0" err="1"/>
              <a:t>solving</a:t>
            </a:r>
            <a:r>
              <a:rPr lang="it-IT" sz="1900" dirty="0"/>
              <a:t>, di decisione, di comunicazione, di organizzazione del proprio lavoro, di gestione del tempo, di adattamento a diversi ambienti culturali, di gestione dello stress, attitudine al lavoro di gruppo, spirito di iniziativa, flessibilità, visione d'insieme</a:t>
            </a:r>
            <a:r>
              <a:rPr lang="it-IT" dirty="0"/>
              <a:t>.</a:t>
            </a:r>
          </a:p>
          <a:p>
            <a:r>
              <a:rPr lang="it-IT" dirty="0"/>
              <a:t>L’insegnante analizza il prodotto realizzato</a:t>
            </a:r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Come valutare?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Osservazioni di processo</a:t>
            </a:r>
          </a:p>
        </p:txBody>
      </p:sp>
      <p:sp>
        <p:nvSpPr>
          <p:cNvPr id="7" name="Segnaposto testo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it-IT" dirty="0"/>
              <a:t>Analisi del prodotto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Impegno</a:t>
            </a:r>
          </a:p>
          <a:p>
            <a:r>
              <a:rPr lang="it-IT" dirty="0"/>
              <a:t>Costanza</a:t>
            </a:r>
          </a:p>
          <a:p>
            <a:r>
              <a:rPr lang="it-IT" dirty="0"/>
              <a:t>Motivazione</a:t>
            </a:r>
          </a:p>
          <a:p>
            <a:r>
              <a:rPr lang="it-IT" dirty="0"/>
              <a:t>Capacità di individuare i problemi e proporre ipotesi di soluzione</a:t>
            </a:r>
          </a:p>
          <a:p>
            <a:r>
              <a:rPr lang="it-IT" dirty="0"/>
              <a:t>Concretezza</a:t>
            </a:r>
          </a:p>
          <a:p>
            <a:r>
              <a:rPr lang="it-IT" dirty="0"/>
              <a:t>Collaborazione</a:t>
            </a:r>
          </a:p>
          <a:p>
            <a:r>
              <a:rPr lang="it-IT" dirty="0"/>
              <a:t>Capacità di fronteggiare la crisi e di collegare informazioni</a:t>
            </a:r>
          </a:p>
        </p:txBody>
      </p:sp>
      <p:sp>
        <p:nvSpPr>
          <p:cNvPr id="8" name="Segnaposto contenuto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it-IT" dirty="0"/>
              <a:t>Coerenza con la consegna</a:t>
            </a:r>
          </a:p>
          <a:p>
            <a:r>
              <a:rPr lang="it-IT" dirty="0"/>
              <a:t>Completezza</a:t>
            </a:r>
          </a:p>
          <a:p>
            <a:r>
              <a:rPr lang="it-IT" dirty="0"/>
              <a:t>Precisione</a:t>
            </a:r>
          </a:p>
          <a:p>
            <a:r>
              <a:rPr lang="it-IT" dirty="0"/>
              <a:t>Efficacia</a:t>
            </a:r>
          </a:p>
          <a:p>
            <a:r>
              <a:rPr lang="it-IT" dirty="0"/>
              <a:t>Risultato della relazione individuale scritta e orale che renda conto del lavoro svolto, del percorso e delle scelte effettuate e delle esperienze condotte.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Proposte per una progettazione di percorsi formativi efficaci mediante didattiche innovative</a:t>
            </a:r>
            <a:r>
              <a:rPr lang="it-IT" sz="2800" dirty="0"/>
              <a:t>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b="1" dirty="0"/>
              <a:t>                   Quali tipologie del laboratorio di italiano?</a:t>
            </a:r>
          </a:p>
          <a:p>
            <a:r>
              <a:rPr lang="it-IT" b="1" dirty="0"/>
              <a:t>1. Laboratorio come luogo privilegiato della trasversalità (tra lingue; tra linguaggi della comunicazione; tra mente e “mani”; tra mente e corpo, pensiero ed emozioni)</a:t>
            </a:r>
          </a:p>
          <a:p>
            <a:r>
              <a:rPr lang="it-IT" b="1" dirty="0"/>
              <a:t>2. Laboratorio “strumentale”: es. acquisizione di un metodo di studio, di ricerca, di documentazione (prezioso in questo senso l’uso delle TIC)</a:t>
            </a:r>
          </a:p>
          <a:p>
            <a:r>
              <a:rPr lang="it-IT" b="1" dirty="0"/>
              <a:t>3.Laboratorio di sviluppo di abilità linguistiche “in situazione” (es. interazione orale “situata”, scrittura “situata”).</a:t>
            </a:r>
          </a:p>
          <a:p>
            <a:r>
              <a:rPr lang="it-IT" b="1" dirty="0"/>
              <a:t>4. Laboratorio come lavoro tra pari per giungere a una interpretazione (classe come “comunità ermeneutica” </a:t>
            </a:r>
            <a:r>
              <a:rPr lang="it-IT" b="1" dirty="0" err="1"/>
              <a:t>-Luperini</a:t>
            </a:r>
            <a:r>
              <a:rPr lang="it-IT" b="1" dirty="0"/>
              <a:t>).</a:t>
            </a:r>
          </a:p>
          <a:p>
            <a:r>
              <a:rPr lang="it-IT" b="1" dirty="0"/>
              <a:t>5. Laboratorio di esperimenti e di creatività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Rassegna di alcuni laboratori realizzati con le mie classi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it-IT" sz="1400" b="1" dirty="0"/>
              <a:t>Dalla Lettura di un testo alla sceneggiatura, alla realizzazione di un corto</a:t>
            </a:r>
            <a:r>
              <a:rPr lang="it-IT" sz="1400" dirty="0"/>
              <a:t>. Dal racconto di Vernon Lee "</a:t>
            </a:r>
            <a:r>
              <a:rPr lang="it-IT" sz="1400" i="1" dirty="0"/>
              <a:t>La bambola</a:t>
            </a:r>
            <a:r>
              <a:rPr lang="it-IT" sz="1400" dirty="0"/>
              <a:t>" alla sceneggiatura, alla realizzazione del corto.  Esercitazione: </a:t>
            </a:r>
            <a:r>
              <a:rPr lang="it-IT" sz="1400" i="1" dirty="0"/>
              <a:t>Sant' Anna di </a:t>
            </a:r>
            <a:r>
              <a:rPr lang="it-IT" sz="1400" i="1" dirty="0" err="1"/>
              <a:t>Stazzema</a:t>
            </a:r>
            <a:r>
              <a:rPr lang="it-IT" sz="1400" dirty="0"/>
              <a:t>, dal racconto alla sceneggiatura.</a:t>
            </a:r>
          </a:p>
          <a:p>
            <a:pPr marL="514350" indent="-514350">
              <a:buFont typeface="Wingdings 2"/>
              <a:buAutoNum type="arabicPeriod"/>
            </a:pPr>
            <a:r>
              <a:rPr lang="it-IT" sz="1400" dirty="0"/>
              <a:t>- </a:t>
            </a:r>
            <a:r>
              <a:rPr lang="it-IT" sz="1400" b="1" dirty="0"/>
              <a:t>Scrittura creativa</a:t>
            </a:r>
            <a:r>
              <a:rPr lang="it-IT" sz="1400" dirty="0"/>
              <a:t>. a) </a:t>
            </a:r>
            <a:r>
              <a:rPr lang="it-IT" sz="1400" i="1" dirty="0" err="1"/>
              <a:t>Sidera</a:t>
            </a:r>
            <a:r>
              <a:rPr lang="it-IT" sz="1400" i="1" dirty="0"/>
              <a:t>, sol, luna</a:t>
            </a:r>
            <a:r>
              <a:rPr lang="it-IT" sz="1400" dirty="0"/>
              <a:t>, romanzo a più mani. Metodologia della scrittura creativa di gruppo. b) Riscrivere, dopo aver letto l'opera di un classico. Esercitazione: il gruppo corsisti scrive un racconto a più mani.</a:t>
            </a:r>
          </a:p>
          <a:p>
            <a:pPr marL="514350" indent="-514350">
              <a:buFont typeface="Wingdings 2"/>
              <a:buAutoNum type="arabicPeriod"/>
            </a:pPr>
            <a:r>
              <a:rPr lang="it-IT" sz="1400" b="1" dirty="0"/>
              <a:t>Partire da un documento d’archivio e analizzarlo storicamente.</a:t>
            </a:r>
          </a:p>
          <a:p>
            <a:pPr marL="514350" indent="-514350">
              <a:buNone/>
            </a:pPr>
            <a:r>
              <a:rPr lang="it-IT" sz="1400" dirty="0"/>
              <a:t>           Attivare un laboratorio di scrittura creativa utilizzando il documento e creando un testo originale.</a:t>
            </a:r>
          </a:p>
          <a:p>
            <a:pPr marL="514350" indent="-514350">
              <a:buNone/>
            </a:pPr>
            <a:r>
              <a:rPr lang="it-IT" sz="1400" b="1" dirty="0">
                <a:solidFill>
                  <a:schemeClr val="accent3"/>
                </a:solidFill>
              </a:rPr>
              <a:t>4.        </a:t>
            </a:r>
            <a:r>
              <a:rPr lang="it-IT" sz="1400" b="1" dirty="0"/>
              <a:t>Dalla lettura di un'opera antica alla rappresentazione teatrale</a:t>
            </a:r>
            <a:r>
              <a:rPr lang="it-IT" sz="1400" dirty="0"/>
              <a:t> ( </a:t>
            </a:r>
            <a:r>
              <a:rPr lang="it-IT" sz="1400" i="1" dirty="0"/>
              <a:t>Amorosi Sdegni</a:t>
            </a:r>
            <a:r>
              <a:rPr lang="it-IT" sz="1400" dirty="0"/>
              <a:t> di Vincenzo </a:t>
            </a:r>
            <a:r>
              <a:rPr lang="it-IT" sz="1400" dirty="0" err="1"/>
              <a:t>Jacobilli</a:t>
            </a:r>
            <a:r>
              <a:rPr lang="it-IT" sz="1400" dirty="0"/>
              <a:t>, favola pastorale del 1590) alla trascrizione, alla </a:t>
            </a:r>
            <a:r>
              <a:rPr lang="it-IT" sz="1400" b="1" dirty="0"/>
              <a:t>riscrittura</a:t>
            </a:r>
            <a:r>
              <a:rPr lang="it-IT" sz="1400" dirty="0"/>
              <a:t>, alla traduzione in lingua francese, alla realizzazione del testo teatrale, alla recitazione. </a:t>
            </a:r>
          </a:p>
          <a:p>
            <a:pPr marL="342900" indent="-342900">
              <a:buFont typeface="Arial" pitchFamily="34" charset="0"/>
              <a:buAutoNum type="arabicPeriod" startAt="2"/>
            </a:pPr>
            <a:endParaRPr lang="it-IT" sz="1400" dirty="0"/>
          </a:p>
          <a:p>
            <a:pPr marL="342900" indent="-342900">
              <a:buFont typeface="Wingdings 2"/>
              <a:buAutoNum type="arabicPeriod" startAt="5"/>
            </a:pPr>
            <a:r>
              <a:rPr lang="it-IT" sz="1400" b="1" dirty="0"/>
              <a:t>La narrazione multimediale come risorsa didattica</a:t>
            </a:r>
            <a:r>
              <a:rPr lang="it-IT" sz="1400" dirty="0"/>
              <a:t>. </a:t>
            </a:r>
            <a:r>
              <a:rPr lang="it-IT" sz="1400" i="1" dirty="0"/>
              <a:t>1001 storia</a:t>
            </a:r>
            <a:r>
              <a:rPr lang="it-IT" sz="1400" dirty="0"/>
              <a:t> (piattaforma e concorso della    sezione </a:t>
            </a:r>
            <a:r>
              <a:rPr lang="it-IT" sz="1400" dirty="0" err="1"/>
              <a:t>Policultura</a:t>
            </a:r>
            <a:r>
              <a:rPr lang="it-IT" sz="1400" dirty="0"/>
              <a:t> del Politecnico di Milano). Esercitazione: preparare una narrazione multimediale. es. Il palazzo Trinci di Foligno</a:t>
            </a:r>
          </a:p>
          <a:p>
            <a:pPr marL="342900" indent="-342900">
              <a:buFont typeface="Wingdings 2"/>
              <a:buAutoNum type="arabicPeriod" startAt="5"/>
            </a:pPr>
            <a:r>
              <a:rPr lang="it-IT" sz="1400" b="1" dirty="0"/>
              <a:t>Cineforum: cinema e letteratura</a:t>
            </a:r>
            <a:r>
              <a:rPr lang="it-IT" sz="1400" dirty="0"/>
              <a:t>, oltre il semplice confronto.  </a:t>
            </a:r>
            <a:r>
              <a:rPr lang="it-IT" sz="1400" i="1" dirty="0"/>
              <a:t>Sostiene Pereira</a:t>
            </a:r>
            <a:r>
              <a:rPr lang="it-IT" sz="1400" dirty="0"/>
              <a:t> dal libro di Tabucchi al film di Roberto Faenza.  </a:t>
            </a:r>
          </a:p>
          <a:p>
            <a:pPr marL="342900" indent="-342900">
              <a:buNone/>
            </a:pPr>
            <a:endParaRPr lang="it-IT" sz="1400" dirty="0"/>
          </a:p>
          <a:p>
            <a:pPr marL="342900" indent="-342900">
              <a:buAutoNum type="arabicPeriod" startAt="5"/>
            </a:pPr>
            <a:endParaRPr lang="it-IT" sz="1400" dirty="0"/>
          </a:p>
          <a:p>
            <a:pPr>
              <a:buNone/>
            </a:pPr>
            <a:endParaRPr lang="it-IT" sz="1400" dirty="0"/>
          </a:p>
          <a:p>
            <a:pPr>
              <a:buFont typeface="Arial" pitchFamily="34" charset="0"/>
              <a:buAutoNum type="arabicPeriod" startAt="3"/>
            </a:pPr>
            <a:endParaRPr lang="it-IT" sz="1400" dirty="0"/>
          </a:p>
          <a:p>
            <a:pPr>
              <a:buAutoNum type="arabicPeriod" startAt="3"/>
            </a:pPr>
            <a:endParaRPr lang="it-IT" sz="1400" dirty="0"/>
          </a:p>
          <a:p>
            <a:pPr>
              <a:buNone/>
            </a:pPr>
            <a:endParaRPr lang="it-IT" sz="1400" dirty="0"/>
          </a:p>
          <a:p>
            <a:pPr marL="514350" indent="-514350">
              <a:buFont typeface="+mj-lt"/>
              <a:buAutoNum type="arabicPeriod"/>
            </a:pPr>
            <a:endParaRPr lang="it-IT" sz="1400" dirty="0"/>
          </a:p>
          <a:p>
            <a:pPr marL="514350" indent="-514350">
              <a:buFont typeface="+mj-lt"/>
              <a:buAutoNum type="arabicPeriod"/>
            </a:pPr>
            <a:endParaRPr lang="it-IT" sz="1400" dirty="0"/>
          </a:p>
          <a:p>
            <a:pPr marL="514350" indent="-514350">
              <a:buFont typeface="+mj-lt"/>
              <a:buAutoNum type="arabicPeriod"/>
            </a:pPr>
            <a:endParaRPr lang="it-IT" sz="1400" dirty="0"/>
          </a:p>
          <a:p>
            <a:pPr>
              <a:buNone/>
            </a:pPr>
            <a:endParaRPr lang="it-IT" sz="1400" dirty="0"/>
          </a:p>
        </p:txBody>
      </p:sp>
    </p:spTree>
  </p:cSld>
  <p:clrMapOvr>
    <a:masterClrMapping/>
  </p:clrMapOvr>
  <p:transition>
    <p:wedg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Bibliografia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600" dirty="0"/>
              <a:t>Michail </a:t>
            </a:r>
            <a:r>
              <a:rPr lang="it-IT" sz="1600" dirty="0" err="1"/>
              <a:t>Bactin</a:t>
            </a:r>
            <a:r>
              <a:rPr lang="it-IT" sz="1600" dirty="0"/>
              <a:t>, </a:t>
            </a:r>
            <a:r>
              <a:rPr lang="it-IT" sz="1600" i="1" dirty="0"/>
              <a:t>L’autore e l’eroe. Teoria letteraria e scienze umane, </a:t>
            </a:r>
            <a:r>
              <a:rPr lang="it-IT" sz="1600" dirty="0"/>
              <a:t>a cura di Clara Strada, </a:t>
            </a:r>
            <a:r>
              <a:rPr lang="it-IT" sz="1600" dirty="0" err="1"/>
              <a:t>Janovič</a:t>
            </a:r>
            <a:r>
              <a:rPr lang="it-IT" sz="1600" dirty="0"/>
              <a:t>, Torino, Einaudi, 1989,</a:t>
            </a:r>
          </a:p>
          <a:p>
            <a:r>
              <a:rPr lang="it-IT" sz="1600" dirty="0"/>
              <a:t>Umberto Eco, </a:t>
            </a:r>
            <a:r>
              <a:rPr lang="it-IT" sz="1600" i="1" dirty="0"/>
              <a:t>I limiti dell’interpretazione, Milano, Bompiani, 1995,</a:t>
            </a:r>
            <a:endParaRPr lang="it-IT" sz="1600" dirty="0"/>
          </a:p>
          <a:p>
            <a:r>
              <a:rPr lang="it-IT" sz="1600" dirty="0"/>
              <a:t>Guido </a:t>
            </a:r>
            <a:r>
              <a:rPr lang="it-IT" sz="1600" dirty="0" err="1"/>
              <a:t>Armellini</a:t>
            </a:r>
            <a:r>
              <a:rPr lang="it-IT" sz="1600" dirty="0"/>
              <a:t>, </a:t>
            </a:r>
            <a:r>
              <a:rPr lang="it-IT" sz="1600" i="1" dirty="0"/>
              <a:t>La letteratura in classe, </a:t>
            </a:r>
            <a:r>
              <a:rPr lang="it-IT" sz="1600" dirty="0" err="1"/>
              <a:t>Unicopli</a:t>
            </a:r>
            <a:r>
              <a:rPr lang="it-IT" sz="1600" dirty="0"/>
              <a:t>, 2008</a:t>
            </a:r>
          </a:p>
          <a:p>
            <a:r>
              <a:rPr lang="it-IT" sz="1600" dirty="0" err="1"/>
              <a:t>Tzvetan</a:t>
            </a:r>
            <a:r>
              <a:rPr lang="it-IT" sz="1600" dirty="0"/>
              <a:t> </a:t>
            </a:r>
            <a:r>
              <a:rPr lang="it-IT" sz="1600" dirty="0" err="1"/>
              <a:t>Todorov</a:t>
            </a:r>
            <a:r>
              <a:rPr lang="it-IT" sz="1600" dirty="0"/>
              <a:t>, </a:t>
            </a:r>
            <a:r>
              <a:rPr lang="it-IT" sz="1600" i="1" dirty="0"/>
              <a:t>La letteratura in pericolo, Milano, Garzanti, 2008</a:t>
            </a:r>
            <a:endParaRPr lang="it-IT" sz="1600" dirty="0"/>
          </a:p>
          <a:p>
            <a:r>
              <a:rPr lang="it-IT" sz="1600" dirty="0"/>
              <a:t>Philippe </a:t>
            </a:r>
            <a:r>
              <a:rPr lang="it-IT" sz="1600" dirty="0" err="1"/>
              <a:t>Perrenoud</a:t>
            </a:r>
            <a:r>
              <a:rPr lang="it-IT" sz="1600" dirty="0"/>
              <a:t>, </a:t>
            </a:r>
            <a:r>
              <a:rPr lang="it-IT" sz="1600" i="1" dirty="0"/>
              <a:t>Costruire competenze a partire dalla scuola, traduzione di G. </a:t>
            </a:r>
            <a:r>
              <a:rPr lang="it-IT" sz="1600" i="1" dirty="0" err="1"/>
              <a:t>Gialdino</a:t>
            </a:r>
            <a:r>
              <a:rPr lang="it-IT" sz="1600" i="1" dirty="0"/>
              <a:t>, </a:t>
            </a:r>
            <a:r>
              <a:rPr lang="it-IT" sz="1600" dirty="0"/>
              <a:t>Roma, </a:t>
            </a:r>
            <a:r>
              <a:rPr lang="it-IT" sz="1600" dirty="0" err="1"/>
              <a:t>Anicia</a:t>
            </a:r>
            <a:r>
              <a:rPr lang="it-IT" sz="1600" dirty="0"/>
              <a:t>, 2010,</a:t>
            </a:r>
          </a:p>
          <a:p>
            <a:r>
              <a:rPr lang="it-IT" sz="1600" dirty="0"/>
              <a:t>Simone Giusti, </a:t>
            </a:r>
            <a:r>
              <a:rPr lang="it-IT" sz="1600" i="1" dirty="0"/>
              <a:t>Insegnare con la letteratura</a:t>
            </a:r>
            <a:r>
              <a:rPr lang="it-IT" sz="1600" dirty="0"/>
              <a:t>, Bologna, Zanichelli, 2011</a:t>
            </a:r>
          </a:p>
          <a:p>
            <a:r>
              <a:rPr lang="it-IT" sz="1600" dirty="0"/>
              <a:t>Romano Luperini, </a:t>
            </a:r>
            <a:r>
              <a:rPr lang="it-IT" sz="1600" i="1" dirty="0"/>
              <a:t>Insegnare la letteratura oggi , 2013;</a:t>
            </a:r>
          </a:p>
          <a:p>
            <a:r>
              <a:rPr lang="it-IT" sz="1600" dirty="0"/>
              <a:t>Mario </a:t>
            </a:r>
            <a:r>
              <a:rPr lang="it-IT" sz="1600" dirty="0" err="1"/>
              <a:t>Castoldi</a:t>
            </a:r>
            <a:r>
              <a:rPr lang="it-IT" sz="1600" dirty="0"/>
              <a:t>, </a:t>
            </a:r>
            <a:r>
              <a:rPr lang="it-IT" sz="1600" i="1" dirty="0"/>
              <a:t>Progettare per competenze, Roma, </a:t>
            </a:r>
            <a:r>
              <a:rPr lang="it-IT" sz="1600" i="1" dirty="0" err="1"/>
              <a:t>Carocci</a:t>
            </a:r>
            <a:r>
              <a:rPr lang="it-IT" sz="1600" i="1" dirty="0"/>
              <a:t>, 2013,</a:t>
            </a:r>
          </a:p>
          <a:p>
            <a:r>
              <a:rPr lang="it-IT" sz="1600" i="1" dirty="0"/>
              <a:t>Per una letteratura delle competenze </a:t>
            </a:r>
            <a:r>
              <a:rPr lang="it-IT" sz="1600" dirty="0"/>
              <a:t>a cura di </a:t>
            </a:r>
            <a:r>
              <a:rPr lang="it-IT" sz="1600" dirty="0" err="1"/>
              <a:t>Natascia</a:t>
            </a:r>
            <a:r>
              <a:rPr lang="it-IT" sz="1600" dirty="0"/>
              <a:t> </a:t>
            </a:r>
            <a:r>
              <a:rPr lang="it-IT" sz="1600" dirty="0" err="1"/>
              <a:t>Tonelli</a:t>
            </a:r>
            <a:r>
              <a:rPr lang="it-IT" sz="1600" dirty="0"/>
              <a:t>, Quaderni della ricerca 06, Loescher, Torino, 2013</a:t>
            </a:r>
          </a:p>
          <a:p>
            <a:r>
              <a:rPr lang="it-IT" sz="1600" dirty="0"/>
              <a:t>Da Re F., </a:t>
            </a:r>
            <a:r>
              <a:rPr lang="it-IT" sz="1600" i="1" dirty="0"/>
              <a:t>La didattica per competenze, apprendere competenze, descriverle, valutarle, </a:t>
            </a:r>
            <a:r>
              <a:rPr lang="it-IT" sz="1600" dirty="0" err="1"/>
              <a:t>Pearson</a:t>
            </a:r>
            <a:r>
              <a:rPr lang="it-IT" sz="1600" dirty="0"/>
              <a:t>, Torino 2013</a:t>
            </a:r>
          </a:p>
          <a:p>
            <a:endParaRPr lang="it-IT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Costruire un curricolo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didattica per competenze non è nulla di nuovo (Socrate, Seneca, etc.) ma è necessario che le esperienze diventino progettate, sistematiche, ordinarie e che si inseriscano in un curricolo, che è il fulcro della progettualità scolastica.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Il Collegio docenti deve tener conto: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Della normativa nazionale di riferimento</a:t>
            </a:r>
          </a:p>
          <a:p>
            <a:r>
              <a:rPr lang="it-IT" dirty="0"/>
              <a:t>Dei criteri generali forniti dal Consiglio di istituto</a:t>
            </a:r>
          </a:p>
          <a:p>
            <a:r>
              <a:rPr lang="it-IT" dirty="0"/>
              <a:t>Delle esigenze degli alunni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 lavoro di sinergie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it-IT" dirty="0"/>
          </a:p>
          <a:p>
            <a:endParaRPr lang="it-IT" dirty="0"/>
          </a:p>
        </p:txBody>
      </p:sp>
      <p:graphicFrame>
        <p:nvGraphicFramePr>
          <p:cNvPr id="4" name="Segnaposto contenuto 4"/>
          <p:cNvGraphicFramePr>
            <a:graphicFrameLocks/>
          </p:cNvGraphicFramePr>
          <p:nvPr/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4" grpId="1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Cosa cambiare?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Porre al centro del processo di apprendimento il soggetto che apprende non i contenuti o il “programma”</a:t>
            </a:r>
          </a:p>
          <a:p>
            <a:r>
              <a:rPr lang="it-IT" dirty="0"/>
              <a:t>Attivare la didattica tramite laboratori e abbandonare la didattica trasmissiva</a:t>
            </a:r>
          </a:p>
          <a:p>
            <a:r>
              <a:rPr lang="it-IT" dirty="0"/>
              <a:t>Privilegiare il “cooperative </a:t>
            </a:r>
            <a:r>
              <a:rPr lang="it-IT" dirty="0" err="1"/>
              <a:t>learning</a:t>
            </a:r>
            <a:r>
              <a:rPr lang="it-IT" dirty="0"/>
              <a:t>”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Costruire le competenze tramite l’</a:t>
            </a:r>
            <a:r>
              <a:rPr lang="it-IT" b="1" dirty="0"/>
              <a:t>U</a:t>
            </a:r>
            <a:r>
              <a:rPr lang="it-IT" dirty="0"/>
              <a:t>nità </a:t>
            </a:r>
            <a:r>
              <a:rPr lang="it-IT" b="1" dirty="0"/>
              <a:t>D</a:t>
            </a:r>
            <a:r>
              <a:rPr lang="it-IT" dirty="0"/>
              <a:t>i </a:t>
            </a:r>
            <a:r>
              <a:rPr lang="it-IT" b="1" dirty="0"/>
              <a:t>A</a:t>
            </a:r>
            <a:r>
              <a:rPr lang="it-IT" dirty="0"/>
              <a:t>pprendimento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Unità didattica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it-IT" dirty="0"/>
              <a:t>Unità di apprendimento</a:t>
            </a:r>
          </a:p>
        </p:txBody>
      </p:sp>
      <p:graphicFrame>
        <p:nvGraphicFramePr>
          <p:cNvPr id="9" name="Segnaposto contenuto 8"/>
          <p:cNvGraphicFramePr>
            <a:graphicFrameLocks noGrp="1"/>
          </p:cNvGraphicFramePr>
          <p:nvPr>
            <p:ph sz="quarter" idx="2"/>
          </p:nvPr>
        </p:nvGraphicFramePr>
        <p:xfrm>
          <a:off x="457200" y="2514600"/>
          <a:ext cx="4040188" cy="336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È centrata su obiettivi del docente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/>
                        <a:t>È centrata sull’azione del docente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/>
                        <a:t>Parte da un obiettivo e attraverso mediatori diversi si propone di conseguire conoscenze e abilità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r>
                        <a:rPr lang="it-IT" sz="1400" dirty="0"/>
                        <a:t>Contiene un apparato di verifica e valutazione delle conoscenze e delle abilità  su compiti assegnati dal docente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r>
                        <a:rPr lang="it-IT" sz="1400" dirty="0"/>
                        <a:t>È costituita prevalentemente di attività individuali o collettive </a:t>
                      </a:r>
                      <a:r>
                        <a:rPr lang="it-IT" sz="1400" dirty="0" err="1"/>
                        <a:t>eterodirette</a:t>
                      </a:r>
                      <a:r>
                        <a:rPr lang="it-IT" sz="1400" dirty="0"/>
                        <a:t>  da parte dell’insegnante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Segnaposto contenuto 9"/>
          <p:cNvGraphicFramePr>
            <a:graphicFrameLocks noGrp="1"/>
          </p:cNvGraphicFramePr>
          <p:nvPr>
            <p:ph sz="quarter" idx="4"/>
          </p:nvPr>
        </p:nvGraphicFramePr>
        <p:xfrm>
          <a:off x="4645025" y="2514600"/>
          <a:ext cx="4041775" cy="469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1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È centrata su competenze degli allievi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/>
                        <a:t>È centrata sull’azione autonoma degli allievi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/>
                        <a:t>Parte dalle competenze e, attraverso la realizzazione di un prodotto, si propone di conseguire nuove conoscenze, abilità e competenze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/>
                        <a:t>Contiene un apparato di verifica e valutazione delle competenze, abilità e conoscenze, attraverso l’analisi del processo, del prodotto e la riflessione-ricostruzione da parte dell’allievo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/>
                        <a:t>È costituita essenzialmente da un’attività di gruppo autonomamente condotta dagli studenti, con il supporto e la mediazione dell’insegnante</a:t>
                      </a:r>
                    </a:p>
                    <a:p>
                      <a:endParaRPr lang="it-IT" sz="14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  Da Re F. </a:t>
                      </a:r>
                      <a:r>
                        <a:rPr lang="it-IT" sz="1400" i="1" dirty="0"/>
                        <a:t>La didattica per competenze, apprendere competenze, descriverle, valutarle, </a:t>
                      </a:r>
                      <a:r>
                        <a:rPr lang="it-IT" sz="1400" dirty="0" err="1"/>
                        <a:t>Pearson</a:t>
                      </a:r>
                      <a:r>
                        <a:rPr lang="it-IT" sz="1400" dirty="0"/>
                        <a:t>, Torino 2013, pag.91</a:t>
                      </a:r>
                    </a:p>
                    <a:p>
                      <a:endParaRPr lang="it-I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Che tipo di attività proporre?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Proporre attività che mettano in moto:</a:t>
            </a:r>
          </a:p>
          <a:p>
            <a:r>
              <a:rPr lang="it-IT" dirty="0"/>
              <a:t>L’intelligenza</a:t>
            </a:r>
          </a:p>
          <a:p>
            <a:r>
              <a:rPr lang="it-IT" dirty="0"/>
              <a:t>L’immaginazione</a:t>
            </a:r>
          </a:p>
          <a:p>
            <a:r>
              <a:rPr lang="it-IT" dirty="0"/>
              <a:t>Le emozioni</a:t>
            </a:r>
          </a:p>
          <a:p>
            <a:r>
              <a:rPr lang="it-IT" dirty="0"/>
              <a:t>La creatività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Insegnare con la letteratura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È indispensabile un ripensamento dell’insegnamento della letteratura</a:t>
            </a:r>
          </a:p>
          <a:p>
            <a:r>
              <a:rPr lang="it-IT" dirty="0"/>
              <a:t>Insegnare con la letteratura </a:t>
            </a:r>
            <a:r>
              <a:rPr lang="it-IT" u="sng" dirty="0"/>
              <a:t>non </a:t>
            </a:r>
            <a:r>
              <a:rPr lang="it-IT" dirty="0"/>
              <a:t>la letteratura</a:t>
            </a:r>
          </a:p>
          <a:p>
            <a:r>
              <a:rPr lang="it-IT" dirty="0"/>
              <a:t>Il fulcro dell’apprendimento del sapere letterario sta nell’incontro dell’allievo con l’autore, tramite i testi,  il suo messaggio, e successivamente la forma del testo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Mi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1749</TotalTime>
  <Words>1994</Words>
  <Application>Microsoft Office PowerPoint</Application>
  <PresentationFormat>Presentazione su schermo (4:3)</PresentationFormat>
  <Paragraphs>180</Paragraphs>
  <Slides>24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9" baseType="lpstr">
      <vt:lpstr>Arial</vt:lpstr>
      <vt:lpstr>Calibri</vt:lpstr>
      <vt:lpstr>Constantia</vt:lpstr>
      <vt:lpstr>Wingdings 2</vt:lpstr>
      <vt:lpstr>Equinozio</vt:lpstr>
      <vt:lpstr>Corso di Formazione Cidi II° Incontro 29/11/2016</vt:lpstr>
      <vt:lpstr>La modalità educativa centrata sulle competenze</vt:lpstr>
      <vt:lpstr>Costruire un curricolo</vt:lpstr>
      <vt:lpstr>Il Collegio docenti deve tener conto: </vt:lpstr>
      <vt:lpstr>Un lavoro di sinergie</vt:lpstr>
      <vt:lpstr>Cosa cambiare?</vt:lpstr>
      <vt:lpstr>Costruire le competenze tramite l’Unità Di Apprendimento</vt:lpstr>
      <vt:lpstr>Che tipo di attività proporre?</vt:lpstr>
      <vt:lpstr>Insegnare con la letteratura</vt:lpstr>
      <vt:lpstr>Come si insegnava la letteratura?</vt:lpstr>
      <vt:lpstr>Tzvetan Todorov La letteratura in pericolo,( Milano 2008)</vt:lpstr>
      <vt:lpstr>Martha Nussbaum  Non per profitto, Bologna 2011</vt:lpstr>
      <vt:lpstr>Philippe Perrenoud (Costruire competenze a partire dalla scuola, Paris, 2000)</vt:lpstr>
      <vt:lpstr>Critica alle Linee guida  ( D.L. 1° settembre 2008, n. 137)</vt:lpstr>
      <vt:lpstr> Il progetto pilota Compìta (2010-2013)</vt:lpstr>
      <vt:lpstr>Le mete dell’educazione letteraria</vt:lpstr>
      <vt:lpstr>Attivare un laboratorio per…</vt:lpstr>
      <vt:lpstr>L’attività proposta nel laboratorio</vt:lpstr>
      <vt:lpstr>Se si vuole fare un progetto per obiettivi occorre:</vt:lpstr>
      <vt:lpstr>Come valutare?</vt:lpstr>
      <vt:lpstr>Come valutare?</vt:lpstr>
      <vt:lpstr>Proposte per una progettazione di percorsi formativi efficaci mediante didattiche innovative.</vt:lpstr>
      <vt:lpstr>Rassegna di alcuni laboratori realizzati con le mie classi</vt:lpstr>
      <vt:lpstr> Bibliografia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Formazione Cidi II° Incontro 29/11/2017</dc:title>
  <dc:creator>EmaBia</dc:creator>
  <cp:lastModifiedBy>EmaBia</cp:lastModifiedBy>
  <cp:revision>134</cp:revision>
  <dcterms:created xsi:type="dcterms:W3CDTF">2016-11-25T14:24:46Z</dcterms:created>
  <dcterms:modified xsi:type="dcterms:W3CDTF">2021-12-27T09:54:40Z</dcterms:modified>
</cp:coreProperties>
</file>