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73" r:id="rId6"/>
    <p:sldId id="263" r:id="rId7"/>
    <p:sldId id="274" r:id="rId8"/>
    <p:sldId id="261" r:id="rId9"/>
    <p:sldId id="260" r:id="rId10"/>
    <p:sldId id="259" r:id="rId11"/>
    <p:sldId id="264" r:id="rId12"/>
    <p:sldId id="271" r:id="rId13"/>
    <p:sldId id="268" r:id="rId14"/>
    <p:sldId id="267" r:id="rId15"/>
    <p:sldId id="269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Corso di Formazione </a:t>
            </a:r>
            <a:r>
              <a:rPr lang="it-IT" dirty="0" err="1"/>
              <a:t>Cidi</a:t>
            </a:r>
            <a:br>
              <a:rPr lang="it-IT"/>
            </a:br>
            <a:r>
              <a:rPr lang="it-IT"/>
              <a:t>9° </a:t>
            </a:r>
            <a:r>
              <a:rPr lang="it-IT" dirty="0"/>
              <a:t>Incontro 17/2/2017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Metodologie Didattiche Innovative per una Letteratura delle Competenze </a:t>
            </a:r>
          </a:p>
          <a:p>
            <a:r>
              <a:rPr lang="it-IT" dirty="0"/>
              <a:t>Coordinatrice e tutor </a:t>
            </a:r>
          </a:p>
          <a:p>
            <a:r>
              <a:rPr lang="it-IT" dirty="0"/>
              <a:t>prof.ssa Emanuela </a:t>
            </a:r>
            <a:r>
              <a:rPr lang="it-IT" dirty="0" err="1"/>
              <a:t>Biagetti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logo_cidi_perugia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827088" y="476250"/>
            <a:ext cx="1800225" cy="79216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Quante possibilità ?Per la scrittura: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Raccontare esperienze personali o storie inventate organizzando il racconto in modo chiaro, rispettando l’ordine cronologico e logico e inserendo gli opportuni elementi </a:t>
            </a:r>
            <a:r>
              <a:rPr lang="pt-BR" dirty="0"/>
              <a:t>descrittivi  e        </a:t>
            </a:r>
          </a:p>
          <a:p>
            <a:pPr>
              <a:buNone/>
            </a:pPr>
            <a:r>
              <a:rPr lang="pt-BR" dirty="0"/>
              <a:t>      informativi .</a:t>
            </a:r>
          </a:p>
          <a:p>
            <a:r>
              <a:rPr lang="it-IT" dirty="0"/>
              <a:t>Raccogliere le idee, organizzarle per punti, pianificare la traccia di un racconto o di un’esperienza.</a:t>
            </a:r>
          </a:p>
          <a:p>
            <a:r>
              <a:rPr lang="it-IT" dirty="0"/>
              <a:t>Sperimentare liberamente, anche con l’utilizzo del computer, diverse forme di scrittura, adattando il lessico, la struttura del testo, l’impaginazione, le soluzioni grafiche alla forma testuale scelta e integrando eventualmente il testo verbale con</a:t>
            </a:r>
          </a:p>
          <a:p>
            <a:pPr>
              <a:buNone/>
            </a:pPr>
            <a:r>
              <a:rPr lang="it-IT" dirty="0"/>
              <a:t>     materiali multimediali.</a:t>
            </a:r>
          </a:p>
          <a:p>
            <a:r>
              <a:rPr lang="it-IT" dirty="0"/>
              <a:t>Correggere con l’aiuto del </a:t>
            </a:r>
            <a:r>
              <a:rPr lang="it-IT" dirty="0" err="1"/>
              <a:t>pc</a:t>
            </a:r>
            <a:r>
              <a:rPr lang="it-IT" dirty="0"/>
              <a:t> gli eventuali errori di ortografia e grammatica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Quante possibilità? Per la creatività: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creazione di un testo interattivo di non-fiction su un’area di studio ovvero la creazione di una storia inventata</a:t>
            </a:r>
          </a:p>
          <a:p>
            <a:r>
              <a:rPr lang="it-IT" dirty="0"/>
              <a:t>Il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Storytelling</a:t>
            </a:r>
            <a:r>
              <a:rPr lang="it-IT" dirty="0"/>
              <a:t> può facilitare l’apprendimento di contenuti e nozioni disciplinari complessi in modo divertente e più coinvolgente!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QUALI COMPETENZE </a:t>
            </a:r>
            <a:br>
              <a:rPr lang="it-IT" dirty="0"/>
            </a:br>
            <a:r>
              <a:rPr lang="it-IT" dirty="0"/>
              <a:t>OLTRE A QUELLE DIGITALI?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Storytelling</a:t>
            </a:r>
            <a:r>
              <a:rPr lang="it-IT" dirty="0"/>
              <a:t> attiva competenze trasversali attraverso il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Doing</a:t>
            </a:r>
            <a:r>
              <a:rPr lang="it-IT" dirty="0"/>
              <a:t>, </a:t>
            </a:r>
            <a:r>
              <a:rPr lang="en-US" dirty="0" err="1"/>
              <a:t>il</a:t>
            </a:r>
            <a:r>
              <a:rPr lang="en-US" dirty="0"/>
              <a:t> Cooperative Learning, </a:t>
            </a:r>
            <a:r>
              <a:rPr lang="en-US" dirty="0" err="1"/>
              <a:t>il</a:t>
            </a:r>
            <a:r>
              <a:rPr lang="en-US" dirty="0"/>
              <a:t> Critical Thinking e </a:t>
            </a:r>
            <a:r>
              <a:rPr lang="en-US" dirty="0" err="1"/>
              <a:t>il</a:t>
            </a:r>
            <a:r>
              <a:rPr lang="en-US" dirty="0"/>
              <a:t> Problem Solving.</a:t>
            </a:r>
          </a:p>
          <a:p>
            <a:r>
              <a:rPr lang="it-IT" dirty="0"/>
              <a:t>Può essere dunque applicato con successo in tutte le discipline per la costruzione dei contenuti o per favorire le competenze comunicative anche nell’apprendimento delle lingue straniere.</a:t>
            </a:r>
          </a:p>
          <a:p>
            <a:r>
              <a:rPr lang="it-IT" dirty="0"/>
              <a:t>Sul piano affettivo, creare un oggetto multimediale ed esprimere la propria creatività condividendola con altri contribuisce a migliorare la motivazione ad apprendere e la</a:t>
            </a:r>
          </a:p>
          <a:p>
            <a:pPr>
              <a:buNone/>
            </a:pPr>
            <a:r>
              <a:rPr lang="it-IT" dirty="0"/>
              <a:t>      stima di sé.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Concorso </a:t>
            </a:r>
            <a:r>
              <a:rPr lang="it-IT" dirty="0" err="1"/>
              <a:t>Policultura</a:t>
            </a:r>
            <a:r>
              <a:rPr lang="it-IT" dirty="0"/>
              <a:t> 2006-2007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/>
              <a:t>Durante l’anno scolastico 2006/2007 il Politecnico di Milano ha bandito un concorso per le scuole dal titolo:1001Storia</a:t>
            </a:r>
          </a:p>
          <a:p>
            <a:r>
              <a:rPr lang="it-IT" sz="2000" b="1" dirty="0" err="1"/>
              <a:t>PoliCultura</a:t>
            </a:r>
            <a:r>
              <a:rPr lang="it-IT" sz="2000" dirty="0"/>
              <a:t> è un progetto per le scuole, italiane e del mondo, del </a:t>
            </a:r>
            <a:r>
              <a:rPr lang="it-IT" sz="2000" b="1" dirty="0"/>
              <a:t>Politecnico di Milano</a:t>
            </a:r>
            <a:r>
              <a:rPr lang="it-IT" sz="2000" dirty="0"/>
              <a:t>.</a:t>
            </a:r>
          </a:p>
          <a:p>
            <a:r>
              <a:rPr lang="it-IT" sz="2000" dirty="0" err="1"/>
              <a:t>PoliCultura</a:t>
            </a:r>
            <a:r>
              <a:rPr lang="it-IT" sz="2000" dirty="0"/>
              <a:t> supporta gli insegnanti nel realizzare la loro attività didattica con 1001Storia, il motore multimediale che crea narrazioni multimediali unendo testi, audio, immagini e video.</a:t>
            </a:r>
          </a:p>
          <a:p>
            <a:r>
              <a:rPr lang="it-IT" sz="2000" dirty="0"/>
              <a:t>Ogni classe partecipante deve realizzare una narrazione multimediale che illustri un’attività didattica.</a:t>
            </a:r>
          </a:p>
          <a:p>
            <a:r>
              <a:rPr lang="it-IT" sz="2000" dirty="0"/>
              <a:t>Realizzare storie multimediali è didatticamente efficace, coinvolgente e attiva dinamiche positive all’interno del gruppo classe.</a:t>
            </a:r>
          </a:p>
          <a:p>
            <a:r>
              <a:rPr lang="it-IT" sz="2000" dirty="0"/>
              <a:t>La mia classe IV B </a:t>
            </a:r>
            <a:r>
              <a:rPr lang="it-IT" sz="2000" dirty="0" err="1"/>
              <a:t>bil</a:t>
            </a:r>
            <a:r>
              <a:rPr lang="it-IT" sz="2000" dirty="0"/>
              <a:t>. del liceo scientifico ha partecipato con una narrazione sul palazzo Trinci di Foligno, nella sezione “Arte nella tua città”.</a:t>
            </a:r>
          </a:p>
          <a:p>
            <a:endParaRPr lang="it-IT" sz="20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Un esempio: il Concorso </a:t>
            </a:r>
            <a:r>
              <a:rPr lang="it-IT" sz="3600" dirty="0" err="1"/>
              <a:t>Policultura</a:t>
            </a:r>
            <a:r>
              <a:rPr lang="it-IT" sz="3600" dirty="0"/>
              <a:t> 2006-2007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/>
              <a:t>PoliCultura</a:t>
            </a:r>
            <a:r>
              <a:rPr lang="it-IT" dirty="0"/>
              <a:t> ha suggerito di creare una narrazione a scelta tra i seguenti temi: </a:t>
            </a:r>
          </a:p>
          <a:p>
            <a:r>
              <a:rPr lang="it-IT" dirty="0"/>
              <a:t> </a:t>
            </a:r>
            <a:r>
              <a:rPr lang="it-IT" b="1" dirty="0"/>
              <a:t>Tema libero: un tema culturale, curriculare o extra curriculare (ad es. il cibo e l’alimentazione) </a:t>
            </a:r>
          </a:p>
          <a:p>
            <a:r>
              <a:rPr lang="it-IT" dirty="0"/>
              <a:t> </a:t>
            </a:r>
            <a:r>
              <a:rPr lang="it-IT" b="1" dirty="0"/>
              <a:t>Scienza e tecnologia: tutte le tematiche connesse alle materie scientifiche e alle tecnologie; </a:t>
            </a:r>
          </a:p>
          <a:p>
            <a:r>
              <a:rPr lang="it-IT" dirty="0"/>
              <a:t> </a:t>
            </a:r>
            <a:r>
              <a:rPr lang="it-IT" b="1" dirty="0"/>
              <a:t>Il tuo territorio/Le 5 cose più belle da fare e da vedere nella mia città: tutte le tematiche che raccontano il territorio in cui si trova la scuola e valorizzano il territorio; </a:t>
            </a:r>
          </a:p>
          <a:p>
            <a:r>
              <a:rPr lang="it-IT" dirty="0"/>
              <a:t> </a:t>
            </a:r>
            <a:r>
              <a:rPr lang="it-IT" b="1" dirty="0"/>
              <a:t>Uscita didattica: la narrazione prende spunto da gite d’istruzione programmate presso istituzioni culturali </a:t>
            </a:r>
          </a:p>
          <a:p>
            <a:r>
              <a:rPr lang="it-IT" dirty="0"/>
              <a:t> </a:t>
            </a:r>
            <a:r>
              <a:rPr lang="it-IT" b="1" dirty="0"/>
              <a:t>Esperienza: la narrazione prende spunto da un’esperienza significativa vissuta dalla classe (laboratori, progetti, percorsi didattici multidisciplinari ecc.)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Concorso </a:t>
            </a:r>
            <a:r>
              <a:rPr lang="it-IT" sz="4000" dirty="0" err="1"/>
              <a:t>Policultura</a:t>
            </a:r>
            <a:r>
              <a:rPr lang="it-IT" sz="4000" dirty="0"/>
              <a:t> 2006-2007</a:t>
            </a:r>
            <a:br>
              <a:rPr lang="it-IT" sz="4000" dirty="0"/>
            </a:br>
            <a:r>
              <a:rPr lang="it-IT" sz="4000" dirty="0"/>
              <a:t>I Vincitori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Nella sezione “Arte nella tua città”:</a:t>
            </a:r>
            <a:br>
              <a:rPr lang="it-IT" dirty="0"/>
            </a:br>
            <a:r>
              <a:rPr lang="it-IT" dirty="0"/>
              <a:t>  </a:t>
            </a:r>
            <a:r>
              <a:rPr lang="it-IT" i="1" dirty="0"/>
              <a:t>Primo classificato </a:t>
            </a:r>
            <a:r>
              <a:rPr lang="it-IT" dirty="0"/>
              <a:t>: </a:t>
            </a:r>
            <a:r>
              <a:rPr lang="it-IT" b="1" dirty="0"/>
              <a:t>MONASTERO DEI BENEDETTINI </a:t>
            </a:r>
            <a:r>
              <a:rPr lang="it-IT" b="1" dirty="0" err="1"/>
              <a:t>DI</a:t>
            </a:r>
            <a:r>
              <a:rPr lang="it-IT" b="1" dirty="0"/>
              <a:t> NICOLOSI </a:t>
            </a:r>
            <a:r>
              <a:rPr lang="it-IT" dirty="0"/>
              <a:t>, realizzata dalla classe IV ASB del liceo scientifico statale "Ettore </a:t>
            </a:r>
            <a:r>
              <a:rPr lang="it-IT" dirty="0" err="1"/>
              <a:t>Majorana</a:t>
            </a:r>
            <a:r>
              <a:rPr lang="it-IT" dirty="0"/>
              <a:t>" di San Giovanni La Punta (CT), guidata dalla prof.ssa Maria Rita </a:t>
            </a:r>
            <a:r>
              <a:rPr lang="it-IT" dirty="0" err="1"/>
              <a:t>Giansanti</a:t>
            </a:r>
            <a:r>
              <a:rPr lang="it-IT" dirty="0"/>
              <a:t>. 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  </a:t>
            </a:r>
            <a:r>
              <a:rPr lang="it-IT" i="1" dirty="0"/>
              <a:t>Secondo classificato </a:t>
            </a:r>
            <a:r>
              <a:rPr lang="it-IT" dirty="0"/>
              <a:t>: </a:t>
            </a:r>
            <a:r>
              <a:rPr lang="it-IT" b="1" dirty="0"/>
              <a:t>IL PALAZZO TRINCI A FOLIGNO </a:t>
            </a:r>
            <a:r>
              <a:rPr lang="it-IT" dirty="0"/>
              <a:t>, realizzata dalla classe IV B </a:t>
            </a:r>
            <a:r>
              <a:rPr lang="it-IT" dirty="0" err="1"/>
              <a:t>bil</a:t>
            </a:r>
            <a:r>
              <a:rPr lang="it-IT" dirty="0"/>
              <a:t> del Liceo Scientifico di Foligno (PG), guidata dalla prof.ssa Emanuela </a:t>
            </a:r>
            <a:r>
              <a:rPr lang="it-IT" dirty="0" err="1"/>
              <a:t>Biagetti</a:t>
            </a:r>
            <a:r>
              <a:rPr lang="it-IT" dirty="0"/>
              <a:t>. </a:t>
            </a:r>
            <a:br>
              <a:rPr lang="it-IT" dirty="0"/>
            </a:br>
            <a:br>
              <a:rPr lang="it-IT" dirty="0"/>
            </a:br>
            <a:r>
              <a:rPr lang="it-IT" dirty="0"/>
              <a:t>  </a:t>
            </a:r>
            <a:r>
              <a:rPr lang="it-IT" i="1" dirty="0"/>
              <a:t>Segnalato per meriti speciali </a:t>
            </a:r>
            <a:r>
              <a:rPr lang="it-IT" dirty="0"/>
              <a:t>: </a:t>
            </a:r>
            <a:r>
              <a:rPr lang="it-IT" b="1" dirty="0"/>
              <a:t>PIAZZA DUOMO </a:t>
            </a:r>
            <a:r>
              <a:rPr lang="it-IT" dirty="0"/>
              <a:t>, realizzata dalla classe II B del Liceo Classico di </a:t>
            </a:r>
            <a:r>
              <a:rPr lang="it-IT" dirty="0" err="1"/>
              <a:t>Tres</a:t>
            </a:r>
            <a:r>
              <a:rPr lang="it-IT" dirty="0"/>
              <a:t> (TN), guidata dal prof. Michele </a:t>
            </a:r>
            <a:r>
              <a:rPr lang="it-IT" dirty="0" err="1"/>
              <a:t>Ruele</a:t>
            </a:r>
            <a:r>
              <a:rPr lang="it-IT" dirty="0"/>
              <a:t>. </a:t>
            </a:r>
            <a:br>
              <a:rPr lang="it-IT" dirty="0"/>
            </a:br>
            <a:endParaRPr lang="it-IT" dirty="0"/>
          </a:p>
          <a:p>
            <a:r>
              <a:rPr lang="it-IT" dirty="0"/>
              <a:t>nella sezione “Storia della tua città”: </a:t>
            </a:r>
            <a:br>
              <a:rPr lang="it-IT" dirty="0"/>
            </a:br>
            <a:r>
              <a:rPr lang="it-IT" i="1" dirty="0"/>
              <a:t>Primo classificato </a:t>
            </a:r>
            <a:r>
              <a:rPr lang="it-IT" dirty="0"/>
              <a:t>: </a:t>
            </a:r>
            <a:r>
              <a:rPr lang="it-IT" b="1" dirty="0"/>
              <a:t>L'HO FATTO SOLAMENTE PERCHÈ SONO UN UOMO: GIORGIO PERLASCA </a:t>
            </a:r>
            <a:r>
              <a:rPr lang="it-IT" dirty="0"/>
              <a:t>, realizzata dalla classe V CP del </a:t>
            </a:r>
            <a:r>
              <a:rPr lang="it-IT" dirty="0" err="1"/>
              <a:t>P.F.</a:t>
            </a:r>
            <a:r>
              <a:rPr lang="it-IT" dirty="0"/>
              <a:t> Calvi di Padova, guidata dalla prof.ssa Irene </a:t>
            </a:r>
            <a:r>
              <a:rPr lang="it-IT" dirty="0" err="1"/>
              <a:t>Sensales</a:t>
            </a:r>
            <a:r>
              <a:rPr lang="it-IT" dirty="0"/>
              <a:t>. </a:t>
            </a:r>
            <a:br>
              <a:rPr lang="it-IT" dirty="0"/>
            </a:br>
            <a:br>
              <a:rPr lang="it-IT" dirty="0"/>
            </a:br>
            <a:r>
              <a:rPr lang="it-IT" i="1" dirty="0"/>
              <a:t>Secondo classificato </a:t>
            </a:r>
            <a:r>
              <a:rPr lang="it-IT" dirty="0"/>
              <a:t>: </a:t>
            </a:r>
            <a:r>
              <a:rPr lang="it-IT" b="1" dirty="0"/>
              <a:t>LE MERAVIGLIE DELLA MURGIA MATERANA </a:t>
            </a:r>
            <a:r>
              <a:rPr lang="it-IT" dirty="0"/>
              <a:t>, realizzata dalla classe 4 A ERICA dell’ </a:t>
            </a:r>
            <a:r>
              <a:rPr lang="it-IT" dirty="0" err="1"/>
              <a:t>Ist</a:t>
            </a:r>
            <a:r>
              <a:rPr lang="it-IT" dirty="0"/>
              <a:t>. Antonio </a:t>
            </a:r>
            <a:r>
              <a:rPr lang="it-IT" dirty="0" err="1"/>
              <a:t>Loperfido</a:t>
            </a:r>
            <a:r>
              <a:rPr lang="it-IT" dirty="0"/>
              <a:t> di Matera, guidata dalla prof.ssa </a:t>
            </a:r>
            <a:r>
              <a:rPr lang="it-IT" dirty="0" err="1"/>
              <a:t>Leonilde</a:t>
            </a:r>
            <a:r>
              <a:rPr lang="it-IT" dirty="0"/>
              <a:t> </a:t>
            </a:r>
            <a:r>
              <a:rPr lang="it-IT" dirty="0" err="1"/>
              <a:t>Serinelli</a:t>
            </a:r>
            <a:r>
              <a:rPr lang="it-IT" dirty="0"/>
              <a:t>. </a:t>
            </a:r>
          </a:p>
          <a:p>
            <a:endParaRPr lang="it-IT" dirty="0"/>
          </a:p>
          <a:p>
            <a:r>
              <a:rPr lang="it-IT" dirty="0" err="1"/>
              <a:t>Special</a:t>
            </a:r>
            <a:r>
              <a:rPr lang="it-IT" dirty="0"/>
              <a:t> </a:t>
            </a:r>
            <a:r>
              <a:rPr lang="it-IT" dirty="0" err="1"/>
              <a:t>awards</a:t>
            </a:r>
            <a:r>
              <a:rPr lang="it-IT" dirty="0"/>
              <a:t>: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b="1" dirty="0"/>
              <a:t>LA DOMINAZIONE DEI GRIGIONI IN VALTELLINA </a:t>
            </a:r>
            <a:r>
              <a:rPr lang="it-IT" dirty="0"/>
              <a:t>, realizzata dalla classe 4AL del C. Lena </a:t>
            </a:r>
            <a:r>
              <a:rPr lang="it-IT" dirty="0" err="1"/>
              <a:t>Perpenti</a:t>
            </a:r>
            <a:r>
              <a:rPr lang="it-IT" dirty="0"/>
              <a:t> di Sondrio, guidata dalla prof.ssa Anna </a:t>
            </a:r>
            <a:r>
              <a:rPr lang="it-IT" dirty="0" err="1"/>
              <a:t>Quadrio</a:t>
            </a:r>
            <a:r>
              <a:rPr lang="it-IT" dirty="0"/>
              <a:t> Curzio.</a:t>
            </a:r>
            <a:br>
              <a:rPr lang="it-IT" dirty="0"/>
            </a:br>
            <a:br>
              <a:rPr lang="it-IT" dirty="0"/>
            </a:br>
            <a:r>
              <a:rPr lang="it-IT" b="1" dirty="0"/>
              <a:t>IL VILLAGGIO DEL SALE </a:t>
            </a:r>
            <a:r>
              <a:rPr lang="it-IT" dirty="0"/>
              <a:t>, realizzata dalla classe 4 A dell’ISIS Sergio </a:t>
            </a:r>
            <a:r>
              <a:rPr lang="it-IT" dirty="0" err="1"/>
              <a:t>Atzeni</a:t>
            </a:r>
            <a:r>
              <a:rPr lang="it-IT" dirty="0"/>
              <a:t> di Capoterra (CA), guidata dalla prof.ssa Carla Baggiani. </a:t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Bibliografia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400" b="1" dirty="0"/>
              <a:t>      </a:t>
            </a:r>
          </a:p>
          <a:p>
            <a:r>
              <a:rPr lang="it-IT" sz="1400" dirty="0"/>
              <a:t>     H. </a:t>
            </a:r>
            <a:r>
              <a:rPr lang="it-IT" sz="1400" dirty="0" err="1"/>
              <a:t>Jenkins</a:t>
            </a:r>
            <a:r>
              <a:rPr lang="it-IT" sz="1400" dirty="0"/>
              <a:t>, </a:t>
            </a:r>
            <a:r>
              <a:rPr lang="it-IT" sz="1400" i="1" dirty="0"/>
              <a:t>Cultura convergente, Apogeo </a:t>
            </a:r>
            <a:r>
              <a:rPr lang="it-IT" sz="1400" i="1" dirty="0" err="1"/>
              <a:t>Education</a:t>
            </a:r>
            <a:r>
              <a:rPr lang="it-IT" sz="1400" i="1" dirty="0"/>
              <a:t>, 2007</a:t>
            </a:r>
          </a:p>
          <a:p>
            <a:endParaRPr lang="it-IT" sz="1400" i="1" dirty="0"/>
          </a:p>
          <a:p>
            <a:r>
              <a:rPr lang="it-IT" sz="1400" dirty="0"/>
              <a:t>C. Ferrari , </a:t>
            </a:r>
            <a:r>
              <a:rPr lang="it-IT" sz="1400" i="1" dirty="0"/>
              <a:t>La comunicazione dei beni culturali. Il progetto dell'identità visiva di musei, siti archeologici, luoghi della cultura, </a:t>
            </a:r>
            <a:r>
              <a:rPr lang="it-IT" sz="1400" dirty="0"/>
              <a:t>Milano 2007</a:t>
            </a:r>
            <a:endParaRPr lang="it-IT" sz="1400" b="1" dirty="0"/>
          </a:p>
          <a:p>
            <a:r>
              <a:rPr lang="it-IT" sz="1400" b="1" dirty="0"/>
              <a:t> </a:t>
            </a:r>
            <a:r>
              <a:rPr lang="it-IT" sz="1400" dirty="0"/>
              <a:t> A. </a:t>
            </a:r>
            <a:r>
              <a:rPr lang="it-IT" sz="1400" dirty="0" err="1"/>
              <a:t>Calvani</a:t>
            </a:r>
            <a:r>
              <a:rPr lang="it-IT" sz="1400" dirty="0"/>
              <a:t>, A. Fini, M. Ranieri, </a:t>
            </a:r>
            <a:r>
              <a:rPr lang="it-IT" sz="1400" i="1" dirty="0"/>
              <a:t>La competenza digitale nella scuola. Modelli e strumenti per valutarla e svilupparla, </a:t>
            </a:r>
            <a:r>
              <a:rPr lang="it-IT" sz="1400" i="1" dirty="0" err="1"/>
              <a:t>Erickson</a:t>
            </a:r>
            <a:r>
              <a:rPr lang="it-IT" sz="1400" i="1" dirty="0"/>
              <a:t>,</a:t>
            </a:r>
            <a:r>
              <a:rPr lang="it-IT" sz="1400" dirty="0"/>
              <a:t> </a:t>
            </a:r>
            <a:r>
              <a:rPr lang="it-IT" sz="1400" b="1" dirty="0"/>
              <a:t> </a:t>
            </a:r>
            <a:r>
              <a:rPr lang="it-IT" sz="1400" dirty="0"/>
              <a:t>2010 </a:t>
            </a:r>
          </a:p>
          <a:p>
            <a:pPr>
              <a:buNone/>
            </a:pPr>
            <a:endParaRPr lang="it-IT" sz="1400" dirty="0"/>
          </a:p>
          <a:p>
            <a:r>
              <a:rPr lang="it-IT" sz="1400" dirty="0"/>
              <a:t>A. Marca, </a:t>
            </a:r>
            <a:r>
              <a:rPr lang="it-IT" sz="1400" i="1" dirty="0"/>
              <a:t>Competenza digitale e saggezza a scuola, La Scuola, 2014</a:t>
            </a:r>
          </a:p>
          <a:p>
            <a:endParaRPr lang="it-IT" sz="1400" dirty="0"/>
          </a:p>
          <a:p>
            <a:pPr lvl="0"/>
            <a:r>
              <a:rPr lang="it-IT" sz="1400" dirty="0"/>
              <a:t> </a:t>
            </a:r>
            <a:r>
              <a:rPr lang="it-IT" sz="1400" dirty="0" err="1"/>
              <a:t>Luisella</a:t>
            </a:r>
            <a:r>
              <a:rPr lang="it-IT" sz="1400" dirty="0"/>
              <a:t> </a:t>
            </a:r>
            <a:r>
              <a:rPr lang="it-IT" sz="1400" dirty="0" err="1"/>
              <a:t>Carnelli</a:t>
            </a:r>
            <a:r>
              <a:rPr lang="it-IT" sz="1400" dirty="0"/>
              <a:t>  ( a cura di) </a:t>
            </a:r>
            <a:r>
              <a:rPr lang="it-IT" sz="1400" i="1" dirty="0"/>
              <a:t>Il Museo e la Rete: nuovi modi di comunicare. Linee guida per una comunicazione innovativa per i musei</a:t>
            </a:r>
            <a:r>
              <a:rPr lang="it-IT" sz="1400" dirty="0"/>
              <a:t> . Ricerca Fondazione </a:t>
            </a:r>
            <a:r>
              <a:rPr lang="it-IT" sz="1400" dirty="0" err="1"/>
              <a:t>Fitzcarraldo</a:t>
            </a:r>
            <a:r>
              <a:rPr lang="it-IT" sz="1400" dirty="0"/>
              <a:t>, Regione del Veneto Dipartimento Cultura Settore progetti strategici e politiche comunitarie , 2014.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competenza digitale, competenza di base per il Consiglio Europeo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competenza digitale è una delle </a:t>
            </a:r>
            <a:r>
              <a:rPr lang="it-IT" b="1" dirty="0"/>
              <a:t>competenze per</a:t>
            </a:r>
          </a:p>
          <a:p>
            <a:pPr>
              <a:buNone/>
            </a:pPr>
            <a:r>
              <a:rPr lang="it-IT" b="1" dirty="0"/>
              <a:t>     l ’apprendimento permanente(Raccomandazione del Consiglio Europeo del 18 dicembre 2006)</a:t>
            </a:r>
          </a:p>
          <a:p>
            <a:r>
              <a:rPr lang="it-IT" dirty="0"/>
              <a:t>La competenza digitale consiste nel saper utilizzare con dimestichezza e spirito critico le tecnologie della società</a:t>
            </a:r>
          </a:p>
          <a:p>
            <a:pPr>
              <a:buNone/>
            </a:pPr>
            <a:r>
              <a:rPr lang="it-IT" dirty="0"/>
              <a:t>     dell’informazione per il lavoro, il tempo libero e la comunicazione. Essa implica abilità di base nelle tecnologie dell’informazione e della comunicazione (TIC): l’uso del computer per reperire, valutare, conservare, produrre, presentare e scambiare informazioni nonché per comunicare e partecipare a reti collaborative tramite Internet≫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Decreto ministeriale n. 139,</a:t>
            </a:r>
            <a:br>
              <a:rPr lang="it-IT" dirty="0"/>
            </a:br>
            <a:r>
              <a:rPr lang="it-IT" dirty="0"/>
              <a:t> 7 agosto 2007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Con questo decreto il Ministro della Pubblica Istruzione ha introdotto gli Assi culturali che prevedono le Competenze di base e le Competenze chiave di cittadinanza da conseguire al termine dell’obbligo scolastico.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 cui hanno fatto seguito le Indicazioni Nazionali (2012)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≪”</a:t>
            </a:r>
            <a:r>
              <a:rPr lang="it-IT" i="1" dirty="0"/>
              <a:t>Fare scuola” oggi – è specificato nelle Indicazioni Nazionali 2012 – significa mettere in relazione la complessità di modi radicalmente nuovi di apprendimento con un’opera quotidiana di guida, attenta al metodo, ai nuovi media e alla ricerca multi-dimensionale≫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Didattica Digitale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/>
              <a:t>Didattica digitale”</a:t>
            </a:r>
            <a:r>
              <a:rPr lang="it-IT" dirty="0"/>
              <a:t> è il processo di insegnamento/apprendimento che si realizza modificando le tradizionali metodologie didattiche basate sulla centralità del docente e sulla trasmissione dei contenuti e promuovendo il ruolo attivo degli studenti e l’acquisizione di competenze.</a:t>
            </a:r>
          </a:p>
          <a:p>
            <a:br>
              <a:rPr lang="it-IT" dirty="0"/>
            </a:br>
            <a:r>
              <a:rPr lang="it-IT" dirty="0"/>
              <a:t>Secondo il Piano Nazionale Scuola Digitale (2015): </a:t>
            </a:r>
            <a:r>
              <a:rPr lang="it-IT" i="1" dirty="0"/>
              <a:t>“Sono 326.000 le aule degli oltre 33.000 plessi scolastici ‘attivi’: il 70% è connessa in Rete in modalità cablata o wireless (ma generalmente con una connessione inadatta alla didattica digitale), il 41,9% è dotata di LIM e il 6,1% di proiettore interattivo.</a:t>
            </a:r>
            <a:br>
              <a:rPr lang="it-IT" i="1" dirty="0"/>
            </a:br>
            <a:r>
              <a:rPr lang="it-IT" i="1" dirty="0"/>
              <a:t>Sono in totale 65.650 i laboratori delle scuole, per una media di 7,8 per istituto. Di questi, l’82,5% è connesso in Rete in modalità cablata o wireless, il 43,6% è dotato di LIM e il 16,9% di proiettore interattivo.</a:t>
            </a:r>
            <a:br>
              <a:rPr lang="it-IT" i="1" dirty="0"/>
            </a:br>
            <a:r>
              <a:rPr lang="it-IT" i="1" dirty="0"/>
              <a:t>Una stima generale, sommando le dotazioni di aule, laboratori e biblioteche scolastiche, indica in circa 1.300.000 unità le dotazioni tecnologiche a disposizione delle scuole (605.000 nei laboratori, 650.000 nelle classi e la cifra restante nelle biblioteche). Un sintetico dato del rapporto tecnologie/alunni ha registrato nell’ultimo anno un passaggio da una media nazionale di 1 </a:t>
            </a:r>
            <a:r>
              <a:rPr lang="it-IT" i="1" dirty="0" err="1"/>
              <a:t>device</a:t>
            </a:r>
            <a:r>
              <a:rPr lang="it-IT" i="1" dirty="0"/>
              <a:t> ogni 8,9 alunni ad una di 7,9: seppure il dato non consenta interpretazioni qualitative, si tratta di una dimostrazione che la penetrazione della scuola digitale è fatto concreto”</a:t>
            </a:r>
            <a:r>
              <a:rPr lang="it-IT" dirty="0"/>
              <a:t>.</a:t>
            </a:r>
          </a:p>
          <a:p>
            <a:br>
              <a:rPr lang="it-IT" dirty="0"/>
            </a:br>
            <a:r>
              <a:rPr lang="it-IT" dirty="0"/>
              <a:t>I dati forniti dal MIUR indicano che gran parte delle scuole è tecnologicamente attrezzata. E a questi dati si può sommare quelli della tecnologia che gli studenti - e gli insegnanti - hanno personalmente a disposizione - portatili </a:t>
            </a:r>
            <a:r>
              <a:rPr lang="it-IT" dirty="0" err="1"/>
              <a:t>tablet</a:t>
            </a:r>
            <a:r>
              <a:rPr lang="it-IT" dirty="0"/>
              <a:t> e </a:t>
            </a:r>
            <a:r>
              <a:rPr lang="it-IT" dirty="0" err="1"/>
              <a:t>smartphone</a:t>
            </a:r>
            <a:r>
              <a:rPr lang="it-IT" dirty="0"/>
              <a:t> -  e che può essere utilizzata in una logica </a:t>
            </a:r>
            <a:r>
              <a:rPr lang="it-IT" b="1" dirty="0"/>
              <a:t>BYOD</a:t>
            </a:r>
            <a:r>
              <a:rPr lang="it-IT" dirty="0"/>
              <a:t> (</a:t>
            </a:r>
            <a:r>
              <a:rPr lang="it-IT" i="1" dirty="0" err="1"/>
              <a:t>Bring</a:t>
            </a:r>
            <a:r>
              <a:rPr lang="it-IT" i="1" dirty="0"/>
              <a:t> </a:t>
            </a:r>
            <a:r>
              <a:rPr lang="it-IT" i="1" dirty="0" err="1"/>
              <a:t>Your</a:t>
            </a:r>
            <a:r>
              <a:rPr lang="it-IT" i="1" dirty="0"/>
              <a:t> </a:t>
            </a:r>
            <a:r>
              <a:rPr lang="it-IT" i="1" dirty="0" err="1"/>
              <a:t>Own</a:t>
            </a:r>
            <a:r>
              <a:rPr lang="it-IT" i="1" dirty="0"/>
              <a:t> </a:t>
            </a:r>
            <a:r>
              <a:rPr lang="it-IT" i="1" dirty="0" err="1"/>
              <a:t>Device</a:t>
            </a:r>
            <a:r>
              <a:rPr lang="it-IT" dirty="0"/>
              <a:t>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400" dirty="0"/>
              <a:t> </a:t>
            </a: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r>
              <a:rPr lang="en-US" sz="3100" dirty="0"/>
              <a:t>UNESCO ICT Teacher Competency Standards Modules </a:t>
            </a:r>
            <a:br>
              <a:rPr lang="en-US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 documento redatto dall’Unesco nel 2008 ci propone però una prospettiva diversa per comprendere con serietà e profondità la didattica per competenze con le TIC: per una didattica innovativa non basta che esse siano solo a supporto ma che rivestano una valenza pedagogica.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Il ruolo degli </a:t>
            </a:r>
            <a:r>
              <a:rPr lang="it-IT" dirty="0" err="1"/>
              <a:t>insegnanti…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… non sono le attrezzature tecnologiche il punto essenziale. E’ essenziale che gli insegnanti siano preparati ad utilizzare le tecnologie digitali per rendere più efficace e attraente la didattica.</a:t>
            </a:r>
          </a:p>
          <a:p>
            <a:r>
              <a:rPr lang="it-IT" dirty="0"/>
              <a:t>Molti sono gli aiuti che possono venire dalla didattica digitale e molte le possibilità per la comunicazione, per la ricerca, per la scrittura, per la </a:t>
            </a:r>
            <a:r>
              <a:rPr lang="it-IT" dirty="0" err="1"/>
              <a:t>creatività…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Quante possibilità? Per la comunicazione: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Attraverso i social network per la comunicazione </a:t>
            </a:r>
          </a:p>
          <a:p>
            <a:r>
              <a:rPr lang="it-IT" dirty="0"/>
              <a:t> per la condivisione di notizie di vario genere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Quante possibilità? Per la ricerca: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Attraverso i siti internet si possono trovare una miriade di notizie in ogni settore della conoscenza</a:t>
            </a:r>
          </a:p>
          <a:p>
            <a:r>
              <a:rPr lang="it-IT" dirty="0"/>
              <a:t>Con il </a:t>
            </a:r>
            <a:r>
              <a:rPr lang="it-IT" dirty="0" err="1"/>
              <a:t>Pc</a:t>
            </a:r>
            <a:r>
              <a:rPr lang="it-IT" dirty="0"/>
              <a:t> si possono organizzare i saperi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1614</Words>
  <Application>Microsoft Office PowerPoint</Application>
  <PresentationFormat>Presentazione su schermo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Calibri</vt:lpstr>
      <vt:lpstr>Constantia</vt:lpstr>
      <vt:lpstr>Wingdings 2</vt:lpstr>
      <vt:lpstr>Equinozio</vt:lpstr>
      <vt:lpstr>Corso di Formazione Cidi 9° Incontro 17/2/2017</vt:lpstr>
      <vt:lpstr>La competenza digitale, competenza di base per il Consiglio Europeo</vt:lpstr>
      <vt:lpstr>Decreto ministeriale n. 139,  7 agosto 2007</vt:lpstr>
      <vt:lpstr>A cui hanno fatto seguito le Indicazioni Nazionali (2012)</vt:lpstr>
      <vt:lpstr> Didattica Digitale</vt:lpstr>
      <vt:lpstr>       UNESCO ICT Teacher Competency Standards Modules  </vt:lpstr>
      <vt:lpstr> Il ruolo degli insegnanti…</vt:lpstr>
      <vt:lpstr>Quante possibilità? Per la comunicazione:</vt:lpstr>
      <vt:lpstr>Quante possibilità? Per la ricerca:</vt:lpstr>
      <vt:lpstr>Quante possibilità ?Per la scrittura:</vt:lpstr>
      <vt:lpstr>Quante possibilità? Per la creatività:</vt:lpstr>
      <vt:lpstr>QUALI COMPETENZE  OLTRE A QUELLE DIGITALI?</vt:lpstr>
      <vt:lpstr>Concorso Policultura 2006-2007</vt:lpstr>
      <vt:lpstr>Un esempio: il Concorso Policultura 2006-2007</vt:lpstr>
      <vt:lpstr>Concorso Policultura 2006-2007 I Vincitori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Formazione Cidi IX° Incontro 17/2/2017</dc:title>
  <dc:creator>EmaBia</dc:creator>
  <cp:lastModifiedBy>EmaBia</cp:lastModifiedBy>
  <cp:revision>37</cp:revision>
  <dcterms:created xsi:type="dcterms:W3CDTF">2017-02-07T16:09:42Z</dcterms:created>
  <dcterms:modified xsi:type="dcterms:W3CDTF">2021-12-27T10:48:42Z</dcterms:modified>
</cp:coreProperties>
</file>