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256" r:id="rId2"/>
    <p:sldId id="280" r:id="rId3"/>
    <p:sldId id="259" r:id="rId4"/>
    <p:sldId id="272" r:id="rId5"/>
    <p:sldId id="269" r:id="rId6"/>
    <p:sldId id="261" r:id="rId7"/>
    <p:sldId id="266" r:id="rId8"/>
    <p:sldId id="264" r:id="rId9"/>
    <p:sldId id="282" r:id="rId10"/>
    <p:sldId id="283" r:id="rId11"/>
    <p:sldId id="284" r:id="rId12"/>
    <p:sldId id="285" r:id="rId13"/>
    <p:sldId id="281" r:id="rId14"/>
    <p:sldId id="286" r:id="rId15"/>
    <p:sldId id="287" r:id="rId16"/>
    <p:sldId id="288" r:id="rId17"/>
    <p:sldId id="279" r:id="rId18"/>
    <p:sldId id="265" r:id="rId19"/>
    <p:sldId id="267" r:id="rId20"/>
    <p:sldId id="268" r:id="rId21"/>
    <p:sldId id="273" r:id="rId22"/>
    <p:sldId id="274" r:id="rId23"/>
    <p:sldId id="275" r:id="rId24"/>
    <p:sldId id="278" r:id="rId25"/>
    <p:sldId id="276" r:id="rId26"/>
  </p:sldIdLst>
  <p:sldSz cx="12192000" cy="6858000"/>
  <p:notesSz cx="6807200" cy="9906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9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A0819C4-A144-4BED-8979-085A4E0E6B69}" type="datetimeFigureOut">
              <a:rPr lang="it-IT" smtClean="0"/>
              <a:t>07/03/2020</a:t>
            </a:fld>
            <a:endParaRPr lang="it-IT"/>
          </a:p>
        </p:txBody>
      </p:sp>
      <p:sp>
        <p:nvSpPr>
          <p:cNvPr id="5" name="Footer Placeholder 4"/>
          <p:cNvSpPr>
            <a:spLocks noGrp="1"/>
          </p:cNvSpPr>
          <p:nvPr>
            <p:ph type="ftr" sz="quarter" idx="11"/>
          </p:nvPr>
        </p:nvSpPr>
        <p:spPr>
          <a:xfrm>
            <a:off x="2416500" y="329307"/>
            <a:ext cx="4973915" cy="309201"/>
          </a:xfrm>
        </p:spPr>
        <p:txBody>
          <a:bodyPr/>
          <a:lstStyle/>
          <a:p>
            <a:endParaRPr lang="it-IT"/>
          </a:p>
        </p:txBody>
      </p:sp>
      <p:sp>
        <p:nvSpPr>
          <p:cNvPr id="6" name="Slide Number Placeholder 5"/>
          <p:cNvSpPr>
            <a:spLocks noGrp="1"/>
          </p:cNvSpPr>
          <p:nvPr>
            <p:ph type="sldNum" sz="quarter" idx="12"/>
          </p:nvPr>
        </p:nvSpPr>
        <p:spPr>
          <a:xfrm>
            <a:off x="1437664" y="798973"/>
            <a:ext cx="811019" cy="503578"/>
          </a:xfrm>
        </p:spPr>
        <p:txBody>
          <a:bodyPr/>
          <a:lstStyle/>
          <a:p>
            <a:fld id="{BF13207D-2CEF-47FE-8D48-F226FC67C270}" type="slidenum">
              <a:rPr lang="it-IT" smtClean="0"/>
              <a:t>‹N›</a:t>
            </a:fld>
            <a:endParaRPr lang="it-IT"/>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13205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A0819C4-A144-4BED-8979-085A4E0E6B69}" type="datetimeFigureOut">
              <a:rPr lang="it-IT" smtClean="0"/>
              <a:t>07/03/2020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F13207D-2CEF-47FE-8D48-F226FC67C270}" type="slidenum">
              <a:rPr lang="it-IT" smtClean="0"/>
              <a:t>‹N›</a:t>
            </a:fld>
            <a:endParaRPr lang="it-IT"/>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74404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A0819C4-A144-4BED-8979-085A4E0E6B69}" type="datetimeFigureOut">
              <a:rPr lang="it-IT" smtClean="0"/>
              <a:t>07/03/2020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F13207D-2CEF-47FE-8D48-F226FC67C270}" type="slidenum">
              <a:rPr lang="it-IT" smtClean="0"/>
              <a:t>‹N›</a:t>
            </a:fld>
            <a:endParaRPr lang="it-IT"/>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23470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A0819C4-A144-4BED-8979-085A4E0E6B69}" type="datetimeFigureOut">
              <a:rPr lang="it-IT" smtClean="0"/>
              <a:t>07/03/2020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F13207D-2CEF-47FE-8D48-F226FC67C270}" type="slidenum">
              <a:rPr lang="it-IT" smtClean="0"/>
              <a:t>‹N›</a:t>
            </a:fld>
            <a:endParaRPr lang="it-IT"/>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80370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7A0819C4-A144-4BED-8979-085A4E0E6B69}" type="datetimeFigureOut">
              <a:rPr lang="it-IT" smtClean="0"/>
              <a:t>07/03/2020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F13207D-2CEF-47FE-8D48-F226FC67C270}" type="slidenum">
              <a:rPr lang="it-IT" smtClean="0"/>
              <a:t>‹N›</a:t>
            </a:fld>
            <a:endParaRPr lang="it-IT"/>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90081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7A0819C4-A144-4BED-8979-085A4E0E6B69}" type="datetimeFigureOut">
              <a:rPr lang="it-IT" smtClean="0"/>
              <a:t>07/03/2020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F13207D-2CEF-47FE-8D48-F226FC67C270}" type="slidenum">
              <a:rPr lang="it-IT" smtClean="0"/>
              <a:t>‹N›</a:t>
            </a:fld>
            <a:endParaRPr lang="it-IT"/>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305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447191" y="2824269"/>
            <a:ext cx="4645152" cy="264445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412362" y="2821491"/>
            <a:ext cx="4645152" cy="263737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7A0819C4-A144-4BED-8979-085A4E0E6B69}" type="datetimeFigureOut">
              <a:rPr lang="it-IT" smtClean="0"/>
              <a:t>07/03/2020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F13207D-2CEF-47FE-8D48-F226FC67C270}" type="slidenum">
              <a:rPr lang="it-IT" smtClean="0"/>
              <a:t>‹N›</a:t>
            </a:fld>
            <a:endParaRPr lang="it-IT"/>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04656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7A0819C4-A144-4BED-8979-085A4E0E6B69}" type="datetimeFigureOut">
              <a:rPr lang="it-IT" smtClean="0"/>
              <a:t>07/03/2020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F13207D-2CEF-47FE-8D48-F226FC67C270}" type="slidenum">
              <a:rPr lang="it-IT" smtClean="0"/>
              <a:t>‹N›</a:t>
            </a:fld>
            <a:endParaRPr lang="it-IT"/>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35810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0819C4-A144-4BED-8979-085A4E0E6B69}" type="datetimeFigureOut">
              <a:rPr lang="it-IT" smtClean="0"/>
              <a:t>07/03/2020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F13207D-2CEF-47FE-8D48-F226FC67C270}" type="slidenum">
              <a:rPr lang="it-IT" smtClean="0"/>
              <a:t>‹N›</a:t>
            </a:fld>
            <a:endParaRPr lang="it-IT"/>
          </a:p>
        </p:txBody>
      </p:sp>
    </p:spTree>
    <p:extLst>
      <p:ext uri="{BB962C8B-B14F-4D97-AF65-F5344CB8AC3E}">
        <p14:creationId xmlns:p14="http://schemas.microsoft.com/office/powerpoint/2010/main" val="4246153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7A0819C4-A144-4BED-8979-085A4E0E6B69}" type="datetimeFigureOut">
              <a:rPr lang="it-IT" smtClean="0"/>
              <a:t>07/03/2020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F13207D-2CEF-47FE-8D48-F226FC67C270}" type="slidenum">
              <a:rPr lang="it-IT" smtClean="0"/>
              <a:t>‹N›</a:t>
            </a:fld>
            <a:endParaRPr lang="it-IT"/>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23595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A0819C4-A144-4BED-8979-085A4E0E6B69}" type="datetimeFigureOut">
              <a:rPr lang="it-IT" smtClean="0"/>
              <a:t>07/03/2020</a:t>
            </a:fld>
            <a:endParaRPr lang="it-IT"/>
          </a:p>
        </p:txBody>
      </p:sp>
      <p:sp>
        <p:nvSpPr>
          <p:cNvPr id="6" name="Footer Placeholder 5"/>
          <p:cNvSpPr>
            <a:spLocks noGrp="1"/>
          </p:cNvSpPr>
          <p:nvPr>
            <p:ph type="ftr" sz="quarter" idx="11"/>
          </p:nvPr>
        </p:nvSpPr>
        <p:spPr>
          <a:xfrm>
            <a:off x="1447382" y="318640"/>
            <a:ext cx="5541004" cy="320931"/>
          </a:xfrm>
        </p:spPr>
        <p:txBody>
          <a:bodyPr/>
          <a:lstStyle/>
          <a:p>
            <a:endParaRPr lang="it-IT"/>
          </a:p>
        </p:txBody>
      </p:sp>
      <p:sp>
        <p:nvSpPr>
          <p:cNvPr id="7" name="Slide Number Placeholder 6"/>
          <p:cNvSpPr>
            <a:spLocks noGrp="1"/>
          </p:cNvSpPr>
          <p:nvPr>
            <p:ph type="sldNum" sz="quarter" idx="12"/>
          </p:nvPr>
        </p:nvSpPr>
        <p:spPr/>
        <p:txBody>
          <a:bodyPr/>
          <a:lstStyle/>
          <a:p>
            <a:fld id="{BF13207D-2CEF-47FE-8D48-F226FC67C270}" type="slidenum">
              <a:rPr lang="it-IT" smtClean="0"/>
              <a:t>‹N›</a:t>
            </a:fld>
            <a:endParaRPr lang="it-IT"/>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81711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A0819C4-A144-4BED-8979-085A4E0E6B69}" type="datetimeFigureOut">
              <a:rPr lang="it-IT" smtClean="0"/>
              <a:t>07/03/2020</a:t>
            </a:fld>
            <a:endParaRPr lang="it-IT"/>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F13207D-2CEF-47FE-8D48-F226FC67C270}" type="slidenum">
              <a:rPr lang="it-IT" smtClean="0"/>
              <a:t>‹N›</a:t>
            </a:fld>
            <a:endParaRPr lang="it-IT"/>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1864185"/>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0FD0717-BEEE-48D4-8750-E44E166E9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4CBA4EB-F997-4F56-9436-88F607540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3" name="Sottotitolo 2">
            <a:extLst>
              <a:ext uri="{FF2B5EF4-FFF2-40B4-BE49-F238E27FC236}">
                <a16:creationId xmlns:a16="http://schemas.microsoft.com/office/drawing/2014/main" id="{A3E42E42-A7BC-452F-BF14-85BD159E1767}"/>
              </a:ext>
            </a:extLst>
          </p:cNvPr>
          <p:cNvSpPr>
            <a:spLocks noGrp="1"/>
          </p:cNvSpPr>
          <p:nvPr>
            <p:ph type="subTitle" idx="1"/>
          </p:nvPr>
        </p:nvSpPr>
        <p:spPr>
          <a:xfrm>
            <a:off x="8141418" y="1463014"/>
            <a:ext cx="2848300" cy="3293053"/>
          </a:xfrm>
        </p:spPr>
        <p:txBody>
          <a:bodyPr anchor="ctr">
            <a:normAutofit/>
          </a:bodyPr>
          <a:lstStyle/>
          <a:p>
            <a:pPr>
              <a:lnSpc>
                <a:spcPct val="110000"/>
              </a:lnSpc>
            </a:pPr>
            <a:endParaRPr lang="it-IT" sz="1400" dirty="0"/>
          </a:p>
          <a:p>
            <a:pPr>
              <a:lnSpc>
                <a:spcPct val="110000"/>
              </a:lnSpc>
            </a:pPr>
            <a:r>
              <a:rPr lang="it-IT" sz="1400"/>
              <a:t>4° </a:t>
            </a:r>
            <a:r>
              <a:rPr lang="it-IT" sz="1400" dirty="0"/>
              <a:t>incontro</a:t>
            </a:r>
          </a:p>
          <a:p>
            <a:pPr>
              <a:lnSpc>
                <a:spcPct val="110000"/>
              </a:lnSpc>
            </a:pPr>
            <a:r>
              <a:rPr lang="it-IT" sz="1400" dirty="0"/>
              <a:t>- Storytelling</a:t>
            </a:r>
          </a:p>
          <a:p>
            <a:pPr>
              <a:lnSpc>
                <a:spcPct val="110000"/>
              </a:lnSpc>
            </a:pPr>
            <a:r>
              <a:rPr lang="it-IT" sz="1400" dirty="0"/>
              <a:t>- Realizzare un corto con lo smartphone</a:t>
            </a:r>
          </a:p>
          <a:p>
            <a:pPr>
              <a:lnSpc>
                <a:spcPct val="110000"/>
              </a:lnSpc>
            </a:pPr>
            <a:r>
              <a:rPr lang="it-IT" sz="1400" dirty="0"/>
              <a:t>Docente Emanuela Biagetti</a:t>
            </a:r>
          </a:p>
          <a:p>
            <a:pPr>
              <a:lnSpc>
                <a:spcPct val="110000"/>
              </a:lnSpc>
            </a:pPr>
            <a:endParaRPr lang="it-IT" sz="1400" dirty="0"/>
          </a:p>
          <a:p>
            <a:pPr>
              <a:lnSpc>
                <a:spcPct val="110000"/>
              </a:lnSpc>
            </a:pPr>
            <a:endParaRPr lang="it-IT" sz="1400" dirty="0"/>
          </a:p>
          <a:p>
            <a:pPr>
              <a:lnSpc>
                <a:spcPct val="110000"/>
              </a:lnSpc>
            </a:pPr>
            <a:endParaRPr lang="it-IT" sz="1400" dirty="0"/>
          </a:p>
        </p:txBody>
      </p:sp>
      <p:grpSp>
        <p:nvGrpSpPr>
          <p:cNvPr id="12" name="Group 11">
            <a:extLst>
              <a:ext uri="{FF2B5EF4-FFF2-40B4-BE49-F238E27FC236}">
                <a16:creationId xmlns:a16="http://schemas.microsoft.com/office/drawing/2014/main" id="{C2DA450E-1EDD-4D4A-8257-4808EB9371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49392" y="938882"/>
            <a:ext cx="6562082" cy="4236223"/>
            <a:chOff x="7807230" y="2012810"/>
            <a:chExt cx="3251252" cy="3459865"/>
          </a:xfrm>
        </p:grpSpPr>
        <p:sp>
          <p:nvSpPr>
            <p:cNvPr id="13" name="Rectangle 12">
              <a:extLst>
                <a:ext uri="{FF2B5EF4-FFF2-40B4-BE49-F238E27FC236}">
                  <a16:creationId xmlns:a16="http://schemas.microsoft.com/office/drawing/2014/main" id="{228FBF78-9E7E-46C0-950D-FC7AEE4392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2116C23-5ED0-4F29-84D0-584CD0150F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37EE4B41-0C22-468A-BCFF-66786B9C89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7777" y="1269341"/>
            <a:ext cx="5925312" cy="3575304"/>
          </a:xfrm>
          <a:prstGeom prst="rect">
            <a:avLst/>
          </a:prstGeom>
          <a:solidFill>
            <a:schemeClr val="accent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0085912D-53D4-46F1-ACE0-6BEBA45F15D1}"/>
              </a:ext>
            </a:extLst>
          </p:cNvPr>
          <p:cNvSpPr>
            <a:spLocks noGrp="1"/>
          </p:cNvSpPr>
          <p:nvPr>
            <p:ph type="ctrTitle"/>
          </p:nvPr>
        </p:nvSpPr>
        <p:spPr>
          <a:xfrm>
            <a:off x="1446756" y="1463015"/>
            <a:ext cx="5492683" cy="3196668"/>
          </a:xfrm>
        </p:spPr>
        <p:txBody>
          <a:bodyPr anchor="ctr">
            <a:normAutofit/>
          </a:bodyPr>
          <a:lstStyle/>
          <a:p>
            <a:pPr algn="ctr"/>
            <a:r>
              <a:rPr lang="it-IT" sz="4000">
                <a:solidFill>
                  <a:srgbClr val="FFFFFF"/>
                </a:solidFill>
              </a:rPr>
              <a:t>Corso di Formazione Cidi</a:t>
            </a:r>
            <a:br>
              <a:rPr lang="it-IT" sz="4000">
                <a:solidFill>
                  <a:srgbClr val="FFFFFF"/>
                </a:solidFill>
              </a:rPr>
            </a:br>
            <a:r>
              <a:rPr lang="it-IT" sz="4000">
                <a:solidFill>
                  <a:srgbClr val="FFFFFF"/>
                </a:solidFill>
              </a:rPr>
              <a:t> 05/12/2019 h. </a:t>
            </a:r>
            <a:br>
              <a:rPr lang="it-IT" sz="4000">
                <a:solidFill>
                  <a:srgbClr val="FFFFFF"/>
                </a:solidFill>
              </a:rPr>
            </a:br>
            <a:r>
              <a:rPr lang="it-IT" sz="4000">
                <a:solidFill>
                  <a:srgbClr val="FFFFFF"/>
                </a:solidFill>
              </a:rPr>
              <a:t>15.30-18.30</a:t>
            </a:r>
          </a:p>
        </p:txBody>
      </p:sp>
      <p:pic>
        <p:nvPicPr>
          <p:cNvPr id="18" name="Picture 17">
            <a:extLst>
              <a:ext uri="{FF2B5EF4-FFF2-40B4-BE49-F238E27FC236}">
                <a16:creationId xmlns:a16="http://schemas.microsoft.com/office/drawing/2014/main" id="{8B060F31-12EA-4404-8435-DA25F36C896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E4F1CB68-9DEB-4A71-8E7C-DE9278F0359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6977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EBD7FD-62B3-4745-B3CA-F25FE37AAE09}"/>
              </a:ext>
            </a:extLst>
          </p:cNvPr>
          <p:cNvSpPr>
            <a:spLocks noGrp="1"/>
          </p:cNvSpPr>
          <p:nvPr>
            <p:ph type="title"/>
          </p:nvPr>
        </p:nvSpPr>
        <p:spPr/>
        <p:txBody>
          <a:bodyPr>
            <a:normAutofit fontScale="90000"/>
          </a:bodyPr>
          <a:lstStyle/>
          <a:p>
            <a:r>
              <a:rPr lang="it-IT" dirty="0"/>
              <a:t> </a:t>
            </a:r>
            <a:r>
              <a:rPr lang="it-IT" sz="2200" dirty="0"/>
              <a:t>La Montagna: distribuzione della tensione fino al raggiungimento di un picco e alla successiva discesa, tipica delle serie televisive</a:t>
            </a:r>
            <a:r>
              <a:rPr lang="it-IT" dirty="0"/>
              <a:t>;</a:t>
            </a:r>
            <a:br>
              <a:rPr lang="it-IT" dirty="0"/>
            </a:br>
            <a:endParaRPr lang="it-IT" dirty="0"/>
          </a:p>
        </p:txBody>
      </p:sp>
      <p:pic>
        <p:nvPicPr>
          <p:cNvPr id="9" name="Segnaposto contenuto 8">
            <a:extLst>
              <a:ext uri="{FF2B5EF4-FFF2-40B4-BE49-F238E27FC236}">
                <a16:creationId xmlns:a16="http://schemas.microsoft.com/office/drawing/2014/main" id="{1AA234F9-E86F-4408-AA0C-FD1326C90C4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21168" y="2016125"/>
            <a:ext cx="4863989" cy="3449638"/>
          </a:xfrm>
        </p:spPr>
      </p:pic>
    </p:spTree>
    <p:extLst>
      <p:ext uri="{BB962C8B-B14F-4D97-AF65-F5344CB8AC3E}">
        <p14:creationId xmlns:p14="http://schemas.microsoft.com/office/powerpoint/2010/main" val="466311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C9E2F8-EBD9-4FCD-BC56-BF6EAFDD0555}"/>
              </a:ext>
            </a:extLst>
          </p:cNvPr>
          <p:cNvSpPr>
            <a:spLocks noGrp="1"/>
          </p:cNvSpPr>
          <p:nvPr>
            <p:ph type="title"/>
          </p:nvPr>
        </p:nvSpPr>
        <p:spPr/>
        <p:txBody>
          <a:bodyPr>
            <a:noAutofit/>
          </a:bodyPr>
          <a:lstStyle/>
          <a:p>
            <a:r>
              <a:rPr lang="it-IT" sz="1600" dirty="0"/>
              <a:t> Cerchi Concentrici: si tratta di diverse strutture narrative che si intersecano. La narrazione contenente il messaggio centrale interagisce con le altre che sono finalizzate a elaborare e/o spiegare la prima secondo il seguente schema: 1^ storia – 2^ storia – storia centrale – 2^ storia – 1^ storia;</a:t>
            </a:r>
            <a:br>
              <a:rPr lang="it-IT" sz="1600" dirty="0"/>
            </a:br>
            <a:endParaRPr lang="it-IT" sz="1600" dirty="0"/>
          </a:p>
        </p:txBody>
      </p:sp>
      <p:pic>
        <p:nvPicPr>
          <p:cNvPr id="5" name="Segnaposto contenuto 4">
            <a:extLst>
              <a:ext uri="{FF2B5EF4-FFF2-40B4-BE49-F238E27FC236}">
                <a16:creationId xmlns:a16="http://schemas.microsoft.com/office/drawing/2014/main" id="{3D953690-E56E-4E77-9961-61A5B3566B1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50946" y="2016125"/>
            <a:ext cx="5404432" cy="3449638"/>
          </a:xfrm>
        </p:spPr>
      </p:pic>
    </p:spTree>
    <p:extLst>
      <p:ext uri="{BB962C8B-B14F-4D97-AF65-F5344CB8AC3E}">
        <p14:creationId xmlns:p14="http://schemas.microsoft.com/office/powerpoint/2010/main" val="26063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FC0FC0-C2C1-47F7-B7DF-856B067F7C3F}"/>
              </a:ext>
            </a:extLst>
          </p:cNvPr>
          <p:cNvSpPr>
            <a:spLocks noGrp="1"/>
          </p:cNvSpPr>
          <p:nvPr>
            <p:ph type="title"/>
          </p:nvPr>
        </p:nvSpPr>
        <p:spPr/>
        <p:txBody>
          <a:bodyPr>
            <a:normAutofit fontScale="90000"/>
          </a:bodyPr>
          <a:lstStyle/>
          <a:p>
            <a:r>
              <a:rPr lang="it-IT" sz="1800" dirty="0" err="1"/>
              <a:t>Sparklines</a:t>
            </a:r>
            <a:r>
              <a:rPr lang="it-IT" sz="1800" dirty="0"/>
              <a:t>: si tratta di una struttura narrativa in cui il discorso si sviluppa su due piani contrapposti che si intrecciano continuamente e rappresentano l’uno “come le cose sono” (essere) e l’altro “come le cose dovrebbero essere” (dover essere);</a:t>
            </a:r>
            <a:br>
              <a:rPr lang="it-IT" sz="1800" dirty="0"/>
            </a:br>
            <a:endParaRPr lang="it-IT" sz="1800" dirty="0"/>
          </a:p>
        </p:txBody>
      </p:sp>
      <p:pic>
        <p:nvPicPr>
          <p:cNvPr id="5" name="Segnaposto contenuto 4">
            <a:extLst>
              <a:ext uri="{FF2B5EF4-FFF2-40B4-BE49-F238E27FC236}">
                <a16:creationId xmlns:a16="http://schemas.microsoft.com/office/drawing/2014/main" id="{9E75E95B-AEFB-4A3E-AAAA-FDA7A0652E2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57931" y="2016125"/>
            <a:ext cx="5790463" cy="3449638"/>
          </a:xfrm>
        </p:spPr>
      </p:pic>
    </p:spTree>
    <p:extLst>
      <p:ext uri="{BB962C8B-B14F-4D97-AF65-F5344CB8AC3E}">
        <p14:creationId xmlns:p14="http://schemas.microsoft.com/office/powerpoint/2010/main" val="391406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DC5D6F-9CAD-4770-AD2D-2F3CD09484A4}"/>
              </a:ext>
            </a:extLst>
          </p:cNvPr>
          <p:cNvSpPr>
            <a:spLocks noGrp="1"/>
          </p:cNvSpPr>
          <p:nvPr>
            <p:ph type="title"/>
          </p:nvPr>
        </p:nvSpPr>
        <p:spPr/>
        <p:txBody>
          <a:bodyPr>
            <a:normAutofit fontScale="90000"/>
          </a:bodyPr>
          <a:lstStyle/>
          <a:p>
            <a:r>
              <a:rPr lang="it-IT" sz="2000" dirty="0"/>
              <a:t>In Media Res: schema classico in cui la narrazione comincia al centro dell’azione, per spiegare poi l’inizio della vicenda e preparare la sua conclusione;</a:t>
            </a:r>
            <a:br>
              <a:rPr lang="it-IT" sz="2000" dirty="0"/>
            </a:br>
            <a:endParaRPr lang="it-IT" sz="2000" dirty="0"/>
          </a:p>
        </p:txBody>
      </p:sp>
      <p:pic>
        <p:nvPicPr>
          <p:cNvPr id="5" name="Segnaposto contenuto 4">
            <a:extLst>
              <a:ext uri="{FF2B5EF4-FFF2-40B4-BE49-F238E27FC236}">
                <a16:creationId xmlns:a16="http://schemas.microsoft.com/office/drawing/2014/main" id="{D373D511-82B0-444B-AA24-AFD16C6AC05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21168" y="2016125"/>
            <a:ext cx="4863989" cy="3449638"/>
          </a:xfrm>
        </p:spPr>
      </p:pic>
    </p:spTree>
    <p:extLst>
      <p:ext uri="{BB962C8B-B14F-4D97-AF65-F5344CB8AC3E}">
        <p14:creationId xmlns:p14="http://schemas.microsoft.com/office/powerpoint/2010/main" val="1621850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90FB36-0F4F-446C-9651-4DA9BE71AD56}"/>
              </a:ext>
            </a:extLst>
          </p:cNvPr>
          <p:cNvSpPr>
            <a:spLocks noGrp="1"/>
          </p:cNvSpPr>
          <p:nvPr>
            <p:ph type="title"/>
          </p:nvPr>
        </p:nvSpPr>
        <p:spPr/>
        <p:txBody>
          <a:bodyPr>
            <a:normAutofit fontScale="90000"/>
          </a:bodyPr>
          <a:lstStyle/>
          <a:p>
            <a:r>
              <a:rPr lang="it-IT" sz="2000" dirty="0"/>
              <a:t>Idee Convergenti: struttura discorsiva in cui differenti filoni di pensiero convergono per formare un’unica idea. Può essere utilizzata per mostrare come un’idea sia il risultato di molteplici sentieri che ad essa conducono;</a:t>
            </a:r>
            <a:br>
              <a:rPr lang="it-IT" sz="2000" dirty="0"/>
            </a:br>
            <a:endParaRPr lang="it-IT" sz="2000" dirty="0"/>
          </a:p>
        </p:txBody>
      </p:sp>
      <p:pic>
        <p:nvPicPr>
          <p:cNvPr id="5" name="Segnaposto contenuto 4">
            <a:extLst>
              <a:ext uri="{FF2B5EF4-FFF2-40B4-BE49-F238E27FC236}">
                <a16:creationId xmlns:a16="http://schemas.microsoft.com/office/drawing/2014/main" id="{A1FF9440-6278-43D6-8D31-9A8F4E85E10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21168" y="2016125"/>
            <a:ext cx="4863989" cy="3449638"/>
          </a:xfrm>
        </p:spPr>
      </p:pic>
    </p:spTree>
    <p:extLst>
      <p:ext uri="{BB962C8B-B14F-4D97-AF65-F5344CB8AC3E}">
        <p14:creationId xmlns:p14="http://schemas.microsoft.com/office/powerpoint/2010/main" val="3471410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4A1AFC-3976-43EA-B7ED-E0A7586C284E}"/>
              </a:ext>
            </a:extLst>
          </p:cNvPr>
          <p:cNvSpPr>
            <a:spLocks noGrp="1"/>
          </p:cNvSpPr>
          <p:nvPr>
            <p:ph type="title"/>
          </p:nvPr>
        </p:nvSpPr>
        <p:spPr/>
        <p:txBody>
          <a:bodyPr>
            <a:normAutofit/>
          </a:bodyPr>
          <a:lstStyle/>
          <a:p>
            <a:r>
              <a:rPr lang="it-IT" sz="2000" dirty="0"/>
              <a:t>Falsa Partenza: la narrazione ha inizio con un intreccio apparentemente prevedibile che si interrompe bruscamente per dare luogo a un nuovo inizio;</a:t>
            </a:r>
          </a:p>
        </p:txBody>
      </p:sp>
      <p:pic>
        <p:nvPicPr>
          <p:cNvPr id="5" name="Segnaposto contenuto 4">
            <a:extLst>
              <a:ext uri="{FF2B5EF4-FFF2-40B4-BE49-F238E27FC236}">
                <a16:creationId xmlns:a16="http://schemas.microsoft.com/office/drawing/2014/main" id="{92455B9A-2D67-4D6C-993C-5B9BFE0E3BE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21168" y="2016125"/>
            <a:ext cx="4863989" cy="3449638"/>
          </a:xfrm>
        </p:spPr>
      </p:pic>
    </p:spTree>
    <p:extLst>
      <p:ext uri="{BB962C8B-B14F-4D97-AF65-F5344CB8AC3E}">
        <p14:creationId xmlns:p14="http://schemas.microsoft.com/office/powerpoint/2010/main" val="2009051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F985C7-D498-486D-A582-09C79788965D}"/>
              </a:ext>
            </a:extLst>
          </p:cNvPr>
          <p:cNvSpPr>
            <a:spLocks noGrp="1"/>
          </p:cNvSpPr>
          <p:nvPr>
            <p:ph type="title"/>
          </p:nvPr>
        </p:nvSpPr>
        <p:spPr/>
        <p:txBody>
          <a:bodyPr>
            <a:normAutofit/>
          </a:bodyPr>
          <a:lstStyle/>
          <a:p>
            <a:r>
              <a:rPr lang="it-IT" sz="2000" dirty="0"/>
              <a:t>Struttura a Petalo: struttura discorsiva per organizzare storie multiple che si muovono intorno allo stesso concetto centrale.</a:t>
            </a:r>
            <a:br>
              <a:rPr lang="it-IT" sz="2000" dirty="0"/>
            </a:br>
            <a:endParaRPr lang="it-IT" sz="2000" dirty="0"/>
          </a:p>
        </p:txBody>
      </p:sp>
      <p:pic>
        <p:nvPicPr>
          <p:cNvPr id="5" name="Segnaposto contenuto 4" descr="Immagine che contiene gioco&#10;&#10;Descrizione generata automaticamente">
            <a:extLst>
              <a:ext uri="{FF2B5EF4-FFF2-40B4-BE49-F238E27FC236}">
                <a16:creationId xmlns:a16="http://schemas.microsoft.com/office/drawing/2014/main" id="{79CF664C-ADFC-4E57-A12F-2A4A4736C41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21168" y="2016125"/>
            <a:ext cx="4863989" cy="3449638"/>
          </a:xfrm>
        </p:spPr>
      </p:pic>
    </p:spTree>
    <p:extLst>
      <p:ext uri="{BB962C8B-B14F-4D97-AF65-F5344CB8AC3E}">
        <p14:creationId xmlns:p14="http://schemas.microsoft.com/office/powerpoint/2010/main" val="119101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82F72D-9346-4387-B6BC-E75BB44A7FD5}"/>
              </a:ext>
            </a:extLst>
          </p:cNvPr>
          <p:cNvSpPr>
            <a:spLocks noGrp="1"/>
          </p:cNvSpPr>
          <p:nvPr>
            <p:ph type="title"/>
          </p:nvPr>
        </p:nvSpPr>
        <p:spPr/>
        <p:txBody>
          <a:bodyPr/>
          <a:lstStyle/>
          <a:p>
            <a:r>
              <a:rPr lang="it-IT" dirty="0"/>
              <a:t>Rappresentazione degli schemi narrativi classici</a:t>
            </a:r>
          </a:p>
        </p:txBody>
      </p:sp>
      <p:pic>
        <p:nvPicPr>
          <p:cNvPr id="5" name="Segnaposto contenuto 4">
            <a:extLst>
              <a:ext uri="{FF2B5EF4-FFF2-40B4-BE49-F238E27FC236}">
                <a16:creationId xmlns:a16="http://schemas.microsoft.com/office/drawing/2014/main" id="{03F3F193-784E-486D-BB62-5D447CCD571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21168" y="2016125"/>
            <a:ext cx="4863989" cy="3449638"/>
          </a:xfrm>
        </p:spPr>
      </p:pic>
    </p:spTree>
    <p:extLst>
      <p:ext uri="{BB962C8B-B14F-4D97-AF65-F5344CB8AC3E}">
        <p14:creationId xmlns:p14="http://schemas.microsoft.com/office/powerpoint/2010/main" val="2248786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E69857-3D90-4AE8-901D-5150F1F1B312}"/>
              </a:ext>
            </a:extLst>
          </p:cNvPr>
          <p:cNvSpPr>
            <a:spLocks noGrp="1"/>
          </p:cNvSpPr>
          <p:nvPr>
            <p:ph type="title"/>
          </p:nvPr>
        </p:nvSpPr>
        <p:spPr/>
        <p:txBody>
          <a:bodyPr/>
          <a:lstStyle/>
          <a:p>
            <a:r>
              <a:rPr lang="it-IT" dirty="0"/>
              <a:t>spunti per il Digital Storytelling in classe </a:t>
            </a:r>
            <a:br>
              <a:rPr lang="it-IT" dirty="0"/>
            </a:br>
            <a:endParaRPr lang="it-IT" dirty="0"/>
          </a:p>
        </p:txBody>
      </p:sp>
      <p:sp>
        <p:nvSpPr>
          <p:cNvPr id="3" name="Segnaposto contenuto 2">
            <a:extLst>
              <a:ext uri="{FF2B5EF4-FFF2-40B4-BE49-F238E27FC236}">
                <a16:creationId xmlns:a16="http://schemas.microsoft.com/office/drawing/2014/main" id="{8CFE659A-70DB-4F16-AC39-E38D98FA8B42}"/>
              </a:ext>
            </a:extLst>
          </p:cNvPr>
          <p:cNvSpPr>
            <a:spLocks noGrp="1"/>
          </p:cNvSpPr>
          <p:nvPr>
            <p:ph idx="1"/>
          </p:nvPr>
        </p:nvSpPr>
        <p:spPr/>
        <p:txBody>
          <a:bodyPr>
            <a:normAutofit fontScale="62500" lnSpcReduction="20000"/>
          </a:bodyPr>
          <a:lstStyle/>
          <a:p>
            <a:r>
              <a:rPr lang="it-IT" dirty="0"/>
              <a:t>•Trasformare un racconto o parte di esso in un dialogo, un’intervista o una conversazione telefonica</a:t>
            </a:r>
          </a:p>
          <a:p>
            <a:r>
              <a:rPr lang="it-IT" dirty="0"/>
              <a:t>•Trasformare una storia in un fumetto o in una video animazione.</a:t>
            </a:r>
          </a:p>
          <a:p>
            <a:r>
              <a:rPr lang="it-IT" dirty="0"/>
              <a:t>•Narrare un sogno complesso ambientato nel passato o nel futuro.</a:t>
            </a:r>
          </a:p>
          <a:p>
            <a:r>
              <a:rPr lang="it-IT" dirty="0"/>
              <a:t>•Mostrare l’immagine di una persona sul punto di compiere un’azione e chiedere agli allievi di immaginare cosa accadrà dopo.</a:t>
            </a:r>
          </a:p>
          <a:p>
            <a:r>
              <a:rPr lang="it-IT" dirty="0"/>
              <a:t>•Presentare il video di una notizia o un articolo e chiedere ai ragazzi di narrare la storia dal punto di vista dei diversi personaggi coinvolti.</a:t>
            </a:r>
          </a:p>
          <a:p>
            <a:r>
              <a:rPr lang="it-IT" dirty="0"/>
              <a:t>•Creare delle interviste immaginarie o un video reportage.</a:t>
            </a:r>
          </a:p>
          <a:p>
            <a:r>
              <a:rPr lang="it-IT" dirty="0"/>
              <a:t>•Creare una finta trasmissione radiofonica o un talk show in cui ragazzi siano portavoce di idee contrapposte e simulino l’intervento di esperti</a:t>
            </a:r>
          </a:p>
          <a:p>
            <a:r>
              <a:rPr lang="it-IT" dirty="0"/>
              <a:t>•Raccontare eventi storici dal punto di vista di un personaggio immaginario (es. il racconto di un soldato al fronte, il discorso ufficiale di un personaggio storico o di commiato per il funerale di un personaggio famoso, </a:t>
            </a:r>
            <a:r>
              <a:rPr lang="it-IT" dirty="0" err="1"/>
              <a:t>ecc</a:t>
            </a:r>
            <a:r>
              <a:rPr lang="it-IT" dirty="0"/>
              <a:t>).</a:t>
            </a:r>
          </a:p>
          <a:p>
            <a:r>
              <a:rPr lang="it-IT" dirty="0"/>
              <a:t>•Creare una pagina di giornale fittizia che racconti un evento storico o biografico</a:t>
            </a:r>
          </a:p>
          <a:p>
            <a:endParaRPr lang="it-IT" dirty="0"/>
          </a:p>
        </p:txBody>
      </p:sp>
    </p:spTree>
    <p:extLst>
      <p:ext uri="{BB962C8B-B14F-4D97-AF65-F5344CB8AC3E}">
        <p14:creationId xmlns:p14="http://schemas.microsoft.com/office/powerpoint/2010/main" val="2730736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446B17-EE53-4639-8BB2-C197B7D319B2}"/>
              </a:ext>
            </a:extLst>
          </p:cNvPr>
          <p:cNvSpPr>
            <a:spLocks noGrp="1"/>
          </p:cNvSpPr>
          <p:nvPr>
            <p:ph type="title"/>
          </p:nvPr>
        </p:nvSpPr>
        <p:spPr/>
        <p:txBody>
          <a:bodyPr/>
          <a:lstStyle/>
          <a:p>
            <a:r>
              <a:rPr lang="it-IT" dirty="0"/>
              <a:t>spunti per il Digital Storytelling in classe </a:t>
            </a:r>
          </a:p>
        </p:txBody>
      </p:sp>
      <p:sp>
        <p:nvSpPr>
          <p:cNvPr id="3" name="Segnaposto contenuto 2">
            <a:extLst>
              <a:ext uri="{FF2B5EF4-FFF2-40B4-BE49-F238E27FC236}">
                <a16:creationId xmlns:a16="http://schemas.microsoft.com/office/drawing/2014/main" id="{C5620399-3953-462D-9277-671BA2249D49}"/>
              </a:ext>
            </a:extLst>
          </p:cNvPr>
          <p:cNvSpPr>
            <a:spLocks noGrp="1"/>
          </p:cNvSpPr>
          <p:nvPr>
            <p:ph idx="1"/>
          </p:nvPr>
        </p:nvSpPr>
        <p:spPr/>
        <p:txBody>
          <a:bodyPr>
            <a:normAutofit fontScale="70000" lnSpcReduction="20000"/>
          </a:bodyPr>
          <a:lstStyle/>
          <a:p>
            <a:r>
              <a:rPr lang="it-IT" dirty="0"/>
              <a:t>•Ricostruire una sequenza di eventi, un evento storico o una biografia attraverso una linea del tempo o l’itinerario percorso dal protagonista di un romanzo, uno scienziato o un esploratore attraverso una mappa interattiva</a:t>
            </a:r>
          </a:p>
          <a:p>
            <a:r>
              <a:rPr lang="it-IT" dirty="0"/>
              <a:t>•Creare una campagna pubblicitaria per la divulgazione di messaggi e valori condivisi.</a:t>
            </a:r>
          </a:p>
          <a:p>
            <a:r>
              <a:rPr lang="it-IT" dirty="0"/>
              <a:t>•Creare un video trailer o un volantino di invito alla lettura di un libro, visita di una mostra o visione di un film/spettacolo</a:t>
            </a:r>
          </a:p>
          <a:p>
            <a:r>
              <a:rPr lang="it-IT" dirty="0"/>
              <a:t>•Creare dei falsi </a:t>
            </a:r>
            <a:r>
              <a:rPr lang="it-IT" dirty="0" err="1"/>
              <a:t>Twitt</a:t>
            </a:r>
            <a:r>
              <a:rPr lang="it-IT" dirty="0"/>
              <a:t> o commenti Facebook per ricreare il dialogo fra i personaggi di una storia.</a:t>
            </a:r>
          </a:p>
          <a:p>
            <a:r>
              <a:rPr lang="it-IT" dirty="0"/>
              <a:t>•Esprimere il monologo interiore di un personaggio in un momento particolare della storia</a:t>
            </a:r>
          </a:p>
          <a:p>
            <a:r>
              <a:rPr lang="it-IT" dirty="0"/>
              <a:t>•Proporre un breve video e chiedere agli allievi di: ◦proseguire il dialogo fra i personaggi</a:t>
            </a:r>
          </a:p>
          <a:p>
            <a:r>
              <a:rPr lang="it-IT" dirty="0"/>
              <a:t>◦immedesimarsi in uno dei personaggi e scrivere il suo diario</a:t>
            </a:r>
          </a:p>
          <a:p>
            <a:r>
              <a:rPr lang="it-IT" dirty="0"/>
              <a:t>◦immaginare possibili finali.</a:t>
            </a:r>
          </a:p>
          <a:p>
            <a:endParaRPr lang="it-IT" dirty="0"/>
          </a:p>
        </p:txBody>
      </p:sp>
    </p:spTree>
    <p:extLst>
      <p:ext uri="{BB962C8B-B14F-4D97-AF65-F5344CB8AC3E}">
        <p14:creationId xmlns:p14="http://schemas.microsoft.com/office/powerpoint/2010/main" val="2802334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6F59F4-B11A-42F2-8AE2-6C87FB284831}"/>
              </a:ext>
            </a:extLst>
          </p:cNvPr>
          <p:cNvSpPr>
            <a:spLocks noGrp="1"/>
          </p:cNvSpPr>
          <p:nvPr>
            <p:ph type="title"/>
          </p:nvPr>
        </p:nvSpPr>
        <p:spPr/>
        <p:txBody>
          <a:bodyPr/>
          <a:lstStyle/>
          <a:p>
            <a:r>
              <a:rPr lang="it-IT" dirty="0"/>
              <a:t> Storytelling </a:t>
            </a:r>
          </a:p>
        </p:txBody>
      </p:sp>
      <p:sp>
        <p:nvSpPr>
          <p:cNvPr id="3" name="Segnaposto contenuto 2">
            <a:extLst>
              <a:ext uri="{FF2B5EF4-FFF2-40B4-BE49-F238E27FC236}">
                <a16:creationId xmlns:a16="http://schemas.microsoft.com/office/drawing/2014/main" id="{B466CC96-35E8-4FC4-89C0-AD3D64D36175}"/>
              </a:ext>
            </a:extLst>
          </p:cNvPr>
          <p:cNvSpPr>
            <a:spLocks noGrp="1"/>
          </p:cNvSpPr>
          <p:nvPr>
            <p:ph idx="1"/>
          </p:nvPr>
        </p:nvSpPr>
        <p:spPr/>
        <p:txBody>
          <a:bodyPr/>
          <a:lstStyle/>
          <a:p>
            <a:r>
              <a:rPr lang="it-IT" dirty="0"/>
              <a:t> Storytelling ovvero la narrazione realizzata con strumenti digitali.</a:t>
            </a:r>
          </a:p>
          <a:p>
            <a:r>
              <a:rPr lang="it-IT" dirty="0"/>
              <a:t> La realizzazione di un video con lo smartphone. (Organizzazione e step di ripresa).</a:t>
            </a:r>
          </a:p>
          <a:p>
            <a:r>
              <a:rPr lang="it-IT" dirty="0"/>
              <a:t> Laboratorio: il gruppo corsisti progetta uno storytelling</a:t>
            </a:r>
          </a:p>
        </p:txBody>
      </p:sp>
    </p:spTree>
    <p:extLst>
      <p:ext uri="{BB962C8B-B14F-4D97-AF65-F5344CB8AC3E}">
        <p14:creationId xmlns:p14="http://schemas.microsoft.com/office/powerpoint/2010/main" val="1251634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BD2B44-824F-49D1-BEA0-61DC6119FE9A}"/>
              </a:ext>
            </a:extLst>
          </p:cNvPr>
          <p:cNvSpPr>
            <a:spLocks noGrp="1"/>
          </p:cNvSpPr>
          <p:nvPr>
            <p:ph type="title"/>
          </p:nvPr>
        </p:nvSpPr>
        <p:spPr/>
        <p:txBody>
          <a:bodyPr/>
          <a:lstStyle/>
          <a:p>
            <a:r>
              <a:rPr lang="it-IT" dirty="0"/>
              <a:t>spunti per il Digital Storytelling in classe </a:t>
            </a:r>
          </a:p>
        </p:txBody>
      </p:sp>
      <p:sp>
        <p:nvSpPr>
          <p:cNvPr id="3" name="Segnaposto contenuto 2">
            <a:extLst>
              <a:ext uri="{FF2B5EF4-FFF2-40B4-BE49-F238E27FC236}">
                <a16:creationId xmlns:a16="http://schemas.microsoft.com/office/drawing/2014/main" id="{61D11F01-B7AD-4B0F-A557-9B6231C9A123}"/>
              </a:ext>
            </a:extLst>
          </p:cNvPr>
          <p:cNvSpPr>
            <a:spLocks noGrp="1"/>
          </p:cNvSpPr>
          <p:nvPr>
            <p:ph idx="1"/>
          </p:nvPr>
        </p:nvSpPr>
        <p:spPr/>
        <p:txBody>
          <a:bodyPr/>
          <a:lstStyle/>
          <a:p>
            <a:r>
              <a:rPr lang="it-IT" dirty="0"/>
              <a:t>elementi fondamentali da tenere in considerazione:</a:t>
            </a:r>
          </a:p>
          <a:p>
            <a:r>
              <a:rPr lang="it-IT" dirty="0"/>
              <a:t>◦La story vera e propria</a:t>
            </a:r>
          </a:p>
          <a:p>
            <a:r>
              <a:rPr lang="it-IT" dirty="0"/>
              <a:t>◦Il lettore della tua narrazione</a:t>
            </a:r>
          </a:p>
          <a:p>
            <a:r>
              <a:rPr lang="it-IT" dirty="0"/>
              <a:t>◦Il contesto dove la ambienterai</a:t>
            </a:r>
          </a:p>
          <a:p>
            <a:r>
              <a:rPr lang="it-IT" dirty="0"/>
              <a:t>◦La forma e le modalità del suo svolgimento</a:t>
            </a:r>
          </a:p>
          <a:p>
            <a:r>
              <a:rPr lang="it-IT" dirty="0"/>
              <a:t>◦L’identificazione dello storyteller</a:t>
            </a:r>
          </a:p>
          <a:p>
            <a:endParaRPr lang="it-IT" dirty="0"/>
          </a:p>
        </p:txBody>
      </p:sp>
    </p:spTree>
    <p:extLst>
      <p:ext uri="{BB962C8B-B14F-4D97-AF65-F5344CB8AC3E}">
        <p14:creationId xmlns:p14="http://schemas.microsoft.com/office/powerpoint/2010/main" val="2588058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D0DF26-1402-4A09-B874-EC3785FCD681}"/>
              </a:ext>
            </a:extLst>
          </p:cNvPr>
          <p:cNvSpPr>
            <a:spLocks noGrp="1"/>
          </p:cNvSpPr>
          <p:nvPr>
            <p:ph type="title"/>
          </p:nvPr>
        </p:nvSpPr>
        <p:spPr/>
        <p:txBody>
          <a:bodyPr/>
          <a:lstStyle/>
          <a:p>
            <a:r>
              <a:rPr lang="it-IT" dirty="0"/>
              <a:t>Quante tipologie di “</a:t>
            </a:r>
            <a:r>
              <a:rPr lang="it-IT" dirty="0" err="1"/>
              <a:t>digital</a:t>
            </a:r>
            <a:r>
              <a:rPr lang="it-IT" dirty="0"/>
              <a:t> storytelling” esistono?</a:t>
            </a:r>
          </a:p>
        </p:txBody>
      </p:sp>
      <p:sp>
        <p:nvSpPr>
          <p:cNvPr id="3" name="Segnaposto contenuto 2">
            <a:extLst>
              <a:ext uri="{FF2B5EF4-FFF2-40B4-BE49-F238E27FC236}">
                <a16:creationId xmlns:a16="http://schemas.microsoft.com/office/drawing/2014/main" id="{2C029189-A390-43AA-9D0A-6B3851CBFBF3}"/>
              </a:ext>
            </a:extLst>
          </p:cNvPr>
          <p:cNvSpPr>
            <a:spLocks noGrp="1"/>
          </p:cNvSpPr>
          <p:nvPr>
            <p:ph idx="1"/>
          </p:nvPr>
        </p:nvSpPr>
        <p:spPr/>
        <p:txBody>
          <a:bodyPr>
            <a:normAutofit fontScale="32500" lnSpcReduction="20000"/>
          </a:bodyPr>
          <a:lstStyle/>
          <a:p>
            <a:pPr marL="0" indent="0">
              <a:buNone/>
            </a:pPr>
            <a:endParaRPr lang="it-IT" sz="3700" dirty="0"/>
          </a:p>
          <a:p>
            <a:r>
              <a:rPr lang="it-IT" sz="3700" dirty="0"/>
              <a:t>1.La prima tipologia è quella dello storytelling lineare, la tradizionale forma di narrazione in cui l’autore predispone la trama attraverso una sequenza di eventi 1concatenati tra loro e che si susseguono l’un l’altro. In questa modalità il lettore/ascoltatore viene condotto all’interno della narrazione attraverso un percorso lineare che prevede un inizio, un centro e una fine.</a:t>
            </a:r>
          </a:p>
          <a:p>
            <a:r>
              <a:rPr lang="it-IT" sz="3700" dirty="0"/>
              <a:t>2.Seconda tipologia è quella dello storytelling non lineare, cioè una forma narrativa costituita da un corpus di contenuti strutturato in modo che le potenziali strade da percorrere per il lettore/ascoltatore siano multiple e variabili. Il concetto stesso di “non linearità” fa sì che la narrazione non necessariamente si sviluppi attraverso una sequenza di tipo cronologico, consentendo in questo modo una notevole flessibilità alla trama. Il fruitore, da semplice lettore o spettatore passivo, si trasforma così in “co-autore”, dal momento che gli è offerta la possibilità di controllare l’evolvere della storia e di creare percorsi alternativi e possibili sviluppi finali.</a:t>
            </a:r>
          </a:p>
          <a:p>
            <a:r>
              <a:rPr lang="it-IT" sz="3700" dirty="0"/>
              <a:t>3.La terza tipologia narrativa è rappresentata dallo storytelling adattivo, con cui s’intende una narrazione interattiva che consente di intervenire nel processo di costruzione della storia adattandola rispetto alle alterazioni causate dall’intervento del fruitore.</a:t>
            </a:r>
          </a:p>
          <a:p>
            <a:r>
              <a:rPr lang="it-IT" sz="3700" dirty="0"/>
              <a:t>4.Quarta tipologia è quella dello storytelling collaborativo in cui la storia viene generata simultaneamente da più individui che, a turno, condividendo il ruolo dell’autore, partecipano alla creazione di una porzione della storia. Rispetto a una narrazione di tipo tradizionale, in cui autore e lettore sono ben distinti tra loro (il primo con funzione attiva, il secondo solo passiva), in questo caso il lettore può divenire autore a sua volta prendendo parte allo sviluppo della storia.</a:t>
            </a:r>
          </a:p>
          <a:p>
            <a:endParaRPr lang="it-IT" dirty="0"/>
          </a:p>
        </p:txBody>
      </p:sp>
    </p:spTree>
    <p:extLst>
      <p:ext uri="{BB962C8B-B14F-4D97-AF65-F5344CB8AC3E}">
        <p14:creationId xmlns:p14="http://schemas.microsoft.com/office/powerpoint/2010/main" val="8294834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F79055-2369-41C2-BD65-C4FFAC870E1B}"/>
              </a:ext>
            </a:extLst>
          </p:cNvPr>
          <p:cNvSpPr>
            <a:spLocks noGrp="1"/>
          </p:cNvSpPr>
          <p:nvPr>
            <p:ph type="title"/>
          </p:nvPr>
        </p:nvSpPr>
        <p:spPr/>
        <p:txBody>
          <a:bodyPr/>
          <a:lstStyle/>
          <a:p>
            <a:r>
              <a:rPr lang="it-IT" dirty="0"/>
              <a:t>Otto passaggi per la realizzazione </a:t>
            </a:r>
            <a:br>
              <a:rPr lang="it-IT" dirty="0"/>
            </a:br>
            <a:r>
              <a:rPr lang="it-IT" dirty="0"/>
              <a:t>di uno STL (Morra, 2013)</a:t>
            </a:r>
          </a:p>
        </p:txBody>
      </p:sp>
      <p:sp>
        <p:nvSpPr>
          <p:cNvPr id="3" name="Segnaposto contenuto 2">
            <a:extLst>
              <a:ext uri="{FF2B5EF4-FFF2-40B4-BE49-F238E27FC236}">
                <a16:creationId xmlns:a16="http://schemas.microsoft.com/office/drawing/2014/main" id="{0CA53B84-399B-470E-9F91-634803BD526A}"/>
              </a:ext>
            </a:extLst>
          </p:cNvPr>
          <p:cNvSpPr>
            <a:spLocks noGrp="1"/>
          </p:cNvSpPr>
          <p:nvPr>
            <p:ph idx="1"/>
          </p:nvPr>
        </p:nvSpPr>
        <p:spPr/>
        <p:txBody>
          <a:bodyPr>
            <a:normAutofit fontScale="92500" lnSpcReduction="20000"/>
          </a:bodyPr>
          <a:lstStyle/>
          <a:p>
            <a:pPr marL="457200" indent="-457200">
              <a:buFont typeface="+mj-lt"/>
              <a:buAutoNum type="arabicPeriod"/>
            </a:pPr>
            <a:r>
              <a:rPr lang="it-IT" dirty="0"/>
              <a:t> Definire l’idea iniziale attraverso una breve descrizione, un diagramma, una domanda</a:t>
            </a:r>
          </a:p>
          <a:p>
            <a:pPr marL="457200" indent="-457200">
              <a:buFont typeface="+mj-lt"/>
              <a:buAutoNum type="arabicPeriod"/>
            </a:pPr>
            <a:r>
              <a:rPr lang="it-IT" dirty="0"/>
              <a:t>Ricercare, raccogliere, studiare informazioni sulle quali sarà costruita la storia</a:t>
            </a:r>
          </a:p>
          <a:p>
            <a:pPr marL="457200" indent="-457200">
              <a:buFont typeface="+mj-lt"/>
              <a:buAutoNum type="arabicPeriod"/>
            </a:pPr>
            <a:r>
              <a:rPr lang="it-IT" dirty="0"/>
              <a:t>Scrivere la storia definendo lo stile e lo schema di narrazione che si intende adottare</a:t>
            </a:r>
          </a:p>
          <a:p>
            <a:pPr marL="457200" indent="-457200">
              <a:buFont typeface="+mj-lt"/>
              <a:buAutoNum type="arabicPeriod"/>
            </a:pPr>
            <a:r>
              <a:rPr lang="it-IT" dirty="0"/>
              <a:t>Tradurre la storia in una sceneggiatura</a:t>
            </a:r>
          </a:p>
          <a:p>
            <a:pPr marL="457200" indent="-457200">
              <a:buFont typeface="+mj-lt"/>
              <a:buAutoNum type="arabicPeriod"/>
            </a:pPr>
            <a:r>
              <a:rPr lang="it-IT" dirty="0"/>
              <a:t>Registrare immagini, suoni, video</a:t>
            </a:r>
          </a:p>
          <a:p>
            <a:pPr marL="457200" indent="-457200">
              <a:buFont typeface="+mj-lt"/>
              <a:buAutoNum type="arabicPeriod"/>
            </a:pPr>
            <a:r>
              <a:rPr lang="it-IT" dirty="0"/>
              <a:t>Montare e ricomporre il materiale</a:t>
            </a:r>
          </a:p>
          <a:p>
            <a:pPr marL="457200" indent="-457200">
              <a:buFont typeface="+mj-lt"/>
              <a:buAutoNum type="arabicPeriod"/>
            </a:pPr>
            <a:r>
              <a:rPr lang="it-IT" dirty="0"/>
              <a:t>Distribuire il prodotto</a:t>
            </a:r>
          </a:p>
          <a:p>
            <a:pPr marL="457200" indent="-457200">
              <a:buFont typeface="+mj-lt"/>
              <a:buAutoNum type="arabicPeriod"/>
            </a:pPr>
            <a:r>
              <a:rPr lang="it-IT" dirty="0"/>
              <a:t>Raccogliere e analizzare i feedback</a:t>
            </a:r>
          </a:p>
          <a:p>
            <a:pPr marL="457200" indent="-457200">
              <a:buFont typeface="+mj-lt"/>
              <a:buAutoNum type="arabicPeriod"/>
            </a:pPr>
            <a:endParaRPr lang="it-IT" dirty="0"/>
          </a:p>
        </p:txBody>
      </p:sp>
    </p:spTree>
    <p:extLst>
      <p:ext uri="{BB962C8B-B14F-4D97-AF65-F5344CB8AC3E}">
        <p14:creationId xmlns:p14="http://schemas.microsoft.com/office/powerpoint/2010/main" val="16137636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CE4FE7-2FE7-43A4-ACAD-99E646550E05}"/>
              </a:ext>
            </a:extLst>
          </p:cNvPr>
          <p:cNvSpPr>
            <a:spLocks noGrp="1"/>
          </p:cNvSpPr>
          <p:nvPr>
            <p:ph type="title"/>
          </p:nvPr>
        </p:nvSpPr>
        <p:spPr/>
        <p:txBody>
          <a:bodyPr>
            <a:normAutofit/>
          </a:bodyPr>
          <a:lstStyle/>
          <a:p>
            <a:r>
              <a:rPr lang="it-IT" sz="1600" dirty="0"/>
              <a:t>Un esempio interessante di </a:t>
            </a:r>
            <a:r>
              <a:rPr lang="it-IT" sz="1600" dirty="0" err="1"/>
              <a:t>digital</a:t>
            </a:r>
            <a:r>
              <a:rPr lang="it-IT" sz="1600" dirty="0"/>
              <a:t> storytelling è il lavoro dell'Istituto comprensivo Via Ricasoli di Torino, dove si realizzano storie con la tecnica dello stop </a:t>
            </a:r>
            <a:r>
              <a:rPr lang="it-IT" sz="1600" dirty="0" err="1"/>
              <a:t>motion</a:t>
            </a:r>
            <a:r>
              <a:rPr lang="it-IT" sz="1600" dirty="0"/>
              <a:t> applicata ai disegni dei bambini</a:t>
            </a:r>
          </a:p>
        </p:txBody>
      </p:sp>
      <p:sp>
        <p:nvSpPr>
          <p:cNvPr id="3" name="Segnaposto contenuto 2">
            <a:extLst>
              <a:ext uri="{FF2B5EF4-FFF2-40B4-BE49-F238E27FC236}">
                <a16:creationId xmlns:a16="http://schemas.microsoft.com/office/drawing/2014/main" id="{2C789B29-E0EE-47DE-9958-31FED45B2917}"/>
              </a:ext>
            </a:extLst>
          </p:cNvPr>
          <p:cNvSpPr>
            <a:spLocks noGrp="1"/>
          </p:cNvSpPr>
          <p:nvPr>
            <p:ph idx="1"/>
          </p:nvPr>
        </p:nvSpPr>
        <p:spPr/>
        <p:txBody>
          <a:bodyPr/>
          <a:lstStyle/>
          <a:p>
            <a:pPr marL="0" indent="0">
              <a:buNone/>
            </a:pPr>
            <a:endParaRPr lang="it-IT" dirty="0"/>
          </a:p>
          <a:p>
            <a:r>
              <a:rPr lang="it-IT" dirty="0"/>
              <a:t>Animando ricordi (</a:t>
            </a:r>
            <a:r>
              <a:rPr lang="it-IT" dirty="0" err="1"/>
              <a:t>You</a:t>
            </a:r>
            <a:r>
              <a:rPr lang="it-IT" dirty="0"/>
              <a:t> tube)</a:t>
            </a:r>
          </a:p>
        </p:txBody>
      </p:sp>
    </p:spTree>
    <p:extLst>
      <p:ext uri="{BB962C8B-B14F-4D97-AF65-F5344CB8AC3E}">
        <p14:creationId xmlns:p14="http://schemas.microsoft.com/office/powerpoint/2010/main" val="133800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B9264B-613B-4CC6-A4B0-6D32B4D736C4}"/>
              </a:ext>
            </a:extLst>
          </p:cNvPr>
          <p:cNvSpPr>
            <a:spLocks noGrp="1"/>
          </p:cNvSpPr>
          <p:nvPr>
            <p:ph type="title"/>
          </p:nvPr>
        </p:nvSpPr>
        <p:spPr/>
        <p:txBody>
          <a:bodyPr>
            <a:normAutofit fontScale="90000"/>
          </a:bodyPr>
          <a:lstStyle/>
          <a:p>
            <a:r>
              <a:rPr lang="it-IT" dirty="0"/>
              <a:t>Girare un film con lo smartphone è possibile?</a:t>
            </a:r>
            <a:br>
              <a:rPr lang="it-IT" dirty="0"/>
            </a:br>
            <a:r>
              <a:rPr lang="it-IT" dirty="0"/>
              <a:t>Ci  viene in aiuto Alice </a:t>
            </a:r>
            <a:r>
              <a:rPr lang="it-IT" dirty="0" err="1"/>
              <a:t>Grisa</a:t>
            </a:r>
            <a:r>
              <a:rPr lang="it-IT"/>
              <a:t> ( perfarefilm.it)</a:t>
            </a:r>
            <a:br>
              <a:rPr lang="it-IT" dirty="0"/>
            </a:br>
            <a:endParaRPr lang="it-IT" dirty="0"/>
          </a:p>
        </p:txBody>
      </p:sp>
      <p:sp>
        <p:nvSpPr>
          <p:cNvPr id="3" name="Segnaposto contenuto 2">
            <a:extLst>
              <a:ext uri="{FF2B5EF4-FFF2-40B4-BE49-F238E27FC236}">
                <a16:creationId xmlns:a16="http://schemas.microsoft.com/office/drawing/2014/main" id="{E9AB406B-C474-484F-992A-FAB8ABD89CC8}"/>
              </a:ext>
            </a:extLst>
          </p:cNvPr>
          <p:cNvSpPr>
            <a:spLocks noGrp="1"/>
          </p:cNvSpPr>
          <p:nvPr>
            <p:ph idx="1"/>
          </p:nvPr>
        </p:nvSpPr>
        <p:spPr/>
        <p:txBody>
          <a:bodyPr>
            <a:normAutofit fontScale="25000" lnSpcReduction="20000"/>
          </a:bodyPr>
          <a:lstStyle/>
          <a:p>
            <a:r>
              <a:rPr lang="it-IT" sz="4000" dirty="0"/>
              <a:t> Sì, ma solo con alcuni accessori e accorgimenti. Ecco i consigli d'oro. Quanti hanno desiderato girare un film ma non avrebbero mai avuto i mezzi? Ecco, con le tecnologie sempre più sofisticate, ora è possibile girare un film con lo smartphone.  </a:t>
            </a:r>
          </a:p>
          <a:p>
            <a:r>
              <a:rPr lang="it-IT" sz="4000" dirty="0"/>
              <a:t>DOTARSI DI ACCESSORI: non basta lo smartphone per girare un film. Occorre una </a:t>
            </a:r>
            <a:r>
              <a:rPr lang="it-IT" sz="4000" dirty="0" err="1"/>
              <a:t>steadycam</a:t>
            </a:r>
            <a:r>
              <a:rPr lang="it-IT" sz="4000" dirty="0"/>
              <a:t> (che si può acquistare o noleggiare) per rendere stabile l'inquadratura. Occorrono anche: lenti ottiche per comprimere l’immagine, un microfono per registrare l’audio e un flash per adattare la luce. Lo smartphone ottimizza in modo strabiliante i propri risultati con accessori adatti alle riprese.</a:t>
            </a:r>
          </a:p>
          <a:p>
            <a:r>
              <a:rPr lang="it-IT" sz="4000" dirty="0"/>
              <a:t>SPERIMENTARE CON TIMELAPSE: la funzione dell'iPhone consente di essere creativi usando una semplice tecnica incorporata nel sistema iOS o da equivalenti Android (se il telefono non supporta </a:t>
            </a:r>
            <a:r>
              <a:rPr lang="it-IT" sz="4000" dirty="0" err="1"/>
              <a:t>TimeLapse</a:t>
            </a:r>
            <a:r>
              <a:rPr lang="it-IT" sz="4000" dirty="0"/>
              <a:t> si può usare app come </a:t>
            </a:r>
            <a:r>
              <a:rPr lang="it-IT" sz="4000" dirty="0" err="1"/>
              <a:t>FrameLapse</a:t>
            </a:r>
            <a:r>
              <a:rPr lang="it-IT" sz="4000" dirty="0"/>
              <a:t>). In questo modo potete creare quei video splendidi che siete soliti vedere su YouTube.</a:t>
            </a:r>
          </a:p>
          <a:p>
            <a:r>
              <a:rPr lang="it-IT" sz="4000" dirty="0"/>
              <a:t>USARE KINEMASTER: </a:t>
            </a:r>
            <a:r>
              <a:rPr lang="it-IT" sz="4000" dirty="0" err="1"/>
              <a:t>Kinemaster</a:t>
            </a:r>
            <a:r>
              <a:rPr lang="it-IT" sz="4000" dirty="0"/>
              <a:t> è </a:t>
            </a:r>
            <a:r>
              <a:rPr lang="it-IT" sz="4000" dirty="0" err="1"/>
              <a:t>un'app</a:t>
            </a:r>
            <a:r>
              <a:rPr lang="it-IT" sz="4000" dirty="0"/>
              <a:t> che riesce ad aggiungere effetti ai tuoi video: dall'effetto-specchio alla rotazione fino ad aggiustare l'orientamento, se la ripresa è stata effettuata con un orientamento sbagliato.</a:t>
            </a:r>
          </a:p>
          <a:p>
            <a:r>
              <a:rPr lang="it-IT" sz="4000" dirty="0"/>
              <a:t>CONTROLLARE LA RISOLUZIONE DELLA FOTOCAMERA: la risoluzione, come saprete, è fondamentale per avere una buona qualità video. Il top sarebbe registrare in 4K, ma attenzione ai MB che consuma a livello di spazio. Potete aggiustarvi anche su una risoluzione minore, sistemando poi le riprese in fase di montaggio o effetti speciali.</a:t>
            </a:r>
          </a:p>
          <a:p>
            <a:r>
              <a:rPr lang="it-IT" sz="4000" dirty="0"/>
              <a:t>GIRARE CON LO SMARTPHONE, FINIRE SU PC: gli smartphone possono accedere ad app che migliorano notevolmente la qualità del montaggio o degli effetti speciali. Ma quello che consigliamo è di spostarsi su PC dopo aver effettuato le riprese con il telefono. Avrete a disposizione uno schermo decisamente più grande e potrete sperimentare con più effetti digitali.</a:t>
            </a:r>
          </a:p>
          <a:p>
            <a:r>
              <a:rPr lang="it-IT" sz="4000" dirty="0"/>
              <a:t>PENSARE ALLA COLONNA SONORA: Non serve essere dei professionisti per sapere che la colonna sonora in un film è fondamentale. </a:t>
            </a:r>
            <a:r>
              <a:rPr lang="it-IT" sz="4000" dirty="0" err="1"/>
              <a:t>WeVideo</a:t>
            </a:r>
            <a:r>
              <a:rPr lang="it-IT" sz="4000" dirty="0"/>
              <a:t> è </a:t>
            </a:r>
            <a:r>
              <a:rPr lang="it-IT" sz="4000" dirty="0" err="1"/>
              <a:t>un'app</a:t>
            </a:r>
            <a:r>
              <a:rPr lang="it-IT" sz="4000" dirty="0"/>
              <a:t> perfetta per tagliare e inserire tracce audio sul girato. Attenzione ai diritti d'autore e alle norme SIAE!</a:t>
            </a:r>
          </a:p>
          <a:p>
            <a:endParaRPr lang="it-IT" sz="4000" dirty="0"/>
          </a:p>
          <a:p>
            <a:pPr marL="0" indent="0">
              <a:buNone/>
            </a:pPr>
            <a:endParaRPr lang="it-IT" sz="4000" dirty="0"/>
          </a:p>
          <a:p>
            <a:endParaRPr lang="it-IT" dirty="0"/>
          </a:p>
          <a:p>
            <a:endParaRPr lang="it-IT" dirty="0"/>
          </a:p>
        </p:txBody>
      </p:sp>
    </p:spTree>
    <p:extLst>
      <p:ext uri="{BB962C8B-B14F-4D97-AF65-F5344CB8AC3E}">
        <p14:creationId xmlns:p14="http://schemas.microsoft.com/office/powerpoint/2010/main" val="8724862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18FAC3-579C-4A77-A027-CC81631C6D75}"/>
              </a:ext>
            </a:extLst>
          </p:cNvPr>
          <p:cNvSpPr>
            <a:spLocks noGrp="1"/>
          </p:cNvSpPr>
          <p:nvPr>
            <p:ph type="title"/>
          </p:nvPr>
        </p:nvSpPr>
        <p:spPr/>
        <p:txBody>
          <a:bodyPr/>
          <a:lstStyle/>
          <a:p>
            <a:r>
              <a:rPr lang="it-IT"/>
              <a:t>Bibliografia </a:t>
            </a:r>
            <a:endParaRPr lang="it-IT" dirty="0"/>
          </a:p>
        </p:txBody>
      </p:sp>
      <p:sp>
        <p:nvSpPr>
          <p:cNvPr id="3" name="Segnaposto contenuto 2">
            <a:extLst>
              <a:ext uri="{FF2B5EF4-FFF2-40B4-BE49-F238E27FC236}">
                <a16:creationId xmlns:a16="http://schemas.microsoft.com/office/drawing/2014/main" id="{03CF5E5E-F3F0-479A-BADC-1853D2475915}"/>
              </a:ext>
            </a:extLst>
          </p:cNvPr>
          <p:cNvSpPr>
            <a:spLocks noGrp="1"/>
          </p:cNvSpPr>
          <p:nvPr>
            <p:ph idx="1"/>
          </p:nvPr>
        </p:nvSpPr>
        <p:spPr/>
        <p:txBody>
          <a:bodyPr>
            <a:normAutofit fontScale="25000" lnSpcReduction="20000"/>
          </a:bodyPr>
          <a:lstStyle/>
          <a:p>
            <a:pPr marL="0" indent="0">
              <a:buNone/>
            </a:pPr>
            <a:r>
              <a:rPr lang="it-IT" sz="4000" dirty="0" err="1"/>
              <a:t>Propp</a:t>
            </a:r>
            <a:r>
              <a:rPr lang="it-IT" sz="4000" dirty="0"/>
              <a:t> V., Bravo G.L. &amp; </a:t>
            </a:r>
            <a:r>
              <a:rPr lang="it-IT" sz="4000" dirty="0" err="1"/>
              <a:t>Lévi</a:t>
            </a:r>
            <a:r>
              <a:rPr lang="it-IT" sz="4000" dirty="0"/>
              <a:t>-Strauss C., Morfologia della fiaba, Einaudi 1966.</a:t>
            </a:r>
          </a:p>
          <a:p>
            <a:pPr marL="0" indent="0">
              <a:buNone/>
            </a:pPr>
            <a:r>
              <a:rPr lang="it-IT" sz="4000" dirty="0"/>
              <a:t>Forster E.M., Aspetti del romanzo, Garzanti 1968.</a:t>
            </a:r>
          </a:p>
          <a:p>
            <a:pPr marL="0" indent="0">
              <a:buNone/>
            </a:pPr>
            <a:r>
              <a:rPr lang="it-IT" sz="4000" dirty="0" err="1"/>
              <a:t>Dibattista</a:t>
            </a:r>
            <a:r>
              <a:rPr lang="it-IT" sz="4000" dirty="0"/>
              <a:t> Field S., La sceneggiatura. Il film sulla carta, Lupetti 1991.</a:t>
            </a:r>
          </a:p>
          <a:p>
            <a:pPr marL="0" indent="0">
              <a:buNone/>
            </a:pPr>
            <a:r>
              <a:rPr lang="it-IT" sz="4000" dirty="0" err="1"/>
              <a:t>VannNorris</a:t>
            </a:r>
            <a:r>
              <a:rPr lang="it-IT" sz="4000" dirty="0"/>
              <a:t> S.P., </a:t>
            </a:r>
            <a:r>
              <a:rPr lang="it-IT" sz="4000" dirty="0" err="1"/>
              <a:t>Guilbert</a:t>
            </a:r>
            <a:r>
              <a:rPr lang="it-IT" sz="4000" dirty="0"/>
              <a:t> S.M., Smith M.L., </a:t>
            </a:r>
            <a:r>
              <a:rPr lang="it-IT" sz="4000" dirty="0" err="1"/>
              <a:t>Hakimelahi</a:t>
            </a:r>
            <a:r>
              <a:rPr lang="it-IT" sz="4000" dirty="0"/>
              <a:t> S. e Phillips L.M., A </a:t>
            </a:r>
            <a:r>
              <a:rPr lang="it-IT" sz="4000" dirty="0" err="1"/>
              <a:t>theoretical</a:t>
            </a:r>
            <a:r>
              <a:rPr lang="it-IT" sz="4000" dirty="0"/>
              <a:t> framework for narrative </a:t>
            </a:r>
            <a:r>
              <a:rPr lang="it-IT" sz="4000" dirty="0" err="1"/>
              <a:t>explanation</a:t>
            </a:r>
            <a:r>
              <a:rPr lang="it-IT" sz="4000" dirty="0"/>
              <a:t> in science. Science </a:t>
            </a:r>
            <a:r>
              <a:rPr lang="it-IT" sz="4000" dirty="0" err="1"/>
              <a:t>Education</a:t>
            </a:r>
            <a:r>
              <a:rPr lang="it-IT" sz="4000" dirty="0"/>
              <a:t>, 89(4), 535-563 2005.</a:t>
            </a:r>
          </a:p>
          <a:p>
            <a:pPr marL="0" indent="0">
              <a:buNone/>
            </a:pPr>
            <a:r>
              <a:rPr lang="it-IT" sz="4000" dirty="0"/>
              <a:t>ini N., </a:t>
            </a:r>
            <a:r>
              <a:rPr lang="it-IT" sz="4000" dirty="0" err="1"/>
              <a:t>Enz</a:t>
            </a:r>
            <a:r>
              <a:rPr lang="it-IT" sz="4000" dirty="0"/>
              <a:t> S., </a:t>
            </a:r>
            <a:r>
              <a:rPr lang="it-IT" sz="4000" dirty="0" err="1"/>
              <a:t>Sapouna</a:t>
            </a:r>
            <a:r>
              <a:rPr lang="it-IT" sz="4000" dirty="0"/>
              <a:t> M., </a:t>
            </a:r>
            <a:r>
              <a:rPr lang="it-IT" sz="4000" dirty="0" err="1"/>
              <a:t>Wolke</a:t>
            </a:r>
            <a:r>
              <a:rPr lang="it-IT" sz="4000" dirty="0"/>
              <a:t> D., Watson S., Woods S., ... &amp; </a:t>
            </a:r>
            <a:r>
              <a:rPr lang="it-IT" sz="4000" dirty="0" err="1"/>
              <a:t>Aylett</a:t>
            </a:r>
            <a:r>
              <a:rPr lang="it-IT" sz="4000" dirty="0"/>
              <a:t> R., "</a:t>
            </a:r>
            <a:r>
              <a:rPr lang="it-IT" sz="4000" dirty="0" err="1"/>
              <a:t>FearNot</a:t>
            </a:r>
            <a:r>
              <a:rPr lang="it-IT" sz="4000" dirty="0"/>
              <a:t>!": a computer-</a:t>
            </a:r>
            <a:r>
              <a:rPr lang="it-IT" sz="4000" dirty="0" err="1"/>
              <a:t>based</a:t>
            </a:r>
            <a:r>
              <a:rPr lang="it-IT" sz="4000" dirty="0"/>
              <a:t> anti-</a:t>
            </a:r>
            <a:r>
              <a:rPr lang="it-IT" sz="4000" dirty="0" err="1"/>
              <a:t>bullying</a:t>
            </a:r>
            <a:r>
              <a:rPr lang="it-IT" sz="4000" dirty="0"/>
              <a:t>-</a:t>
            </a:r>
            <a:r>
              <a:rPr lang="it-IT" sz="4000" dirty="0" err="1"/>
              <a:t>programme</a:t>
            </a:r>
            <a:r>
              <a:rPr lang="it-IT" sz="4000" dirty="0"/>
              <a:t> </a:t>
            </a:r>
            <a:r>
              <a:rPr lang="it-IT" sz="4000" dirty="0" err="1"/>
              <a:t>designed</a:t>
            </a:r>
            <a:r>
              <a:rPr lang="it-IT" sz="4000" dirty="0"/>
              <a:t> to </a:t>
            </a:r>
            <a:r>
              <a:rPr lang="it-IT" sz="4000" dirty="0" err="1"/>
              <a:t>foster</a:t>
            </a:r>
            <a:r>
              <a:rPr lang="it-IT" sz="4000" dirty="0"/>
              <a:t> peer </a:t>
            </a:r>
            <a:r>
              <a:rPr lang="it-IT" sz="4000" dirty="0" err="1"/>
              <a:t>intervention</a:t>
            </a:r>
            <a:r>
              <a:rPr lang="it-IT" sz="4000" dirty="0"/>
              <a:t>. </a:t>
            </a:r>
            <a:r>
              <a:rPr lang="it-IT" sz="4000" dirty="0" err="1"/>
              <a:t>European</a:t>
            </a:r>
            <a:r>
              <a:rPr lang="it-IT" sz="4000" dirty="0"/>
              <a:t> journal of </a:t>
            </a:r>
            <a:r>
              <a:rPr lang="it-IT" sz="4000" dirty="0" err="1"/>
              <a:t>psychology</a:t>
            </a:r>
            <a:r>
              <a:rPr lang="it-IT" sz="4000" dirty="0"/>
              <a:t> of </a:t>
            </a:r>
            <a:r>
              <a:rPr lang="it-IT" sz="4000" dirty="0" err="1"/>
              <a:t>education</a:t>
            </a:r>
            <a:r>
              <a:rPr lang="it-IT" sz="4000" dirty="0"/>
              <a:t>, 26(1), 21-44, 2011.</a:t>
            </a:r>
          </a:p>
          <a:p>
            <a:pPr marL="0" indent="0">
              <a:buNone/>
            </a:pPr>
            <a:r>
              <a:rPr lang="it-IT" sz="4000" dirty="0" err="1"/>
              <a:t>Popova</a:t>
            </a:r>
            <a:r>
              <a:rPr lang="it-IT" sz="4000" dirty="0"/>
              <a:t> Maria, </a:t>
            </a:r>
            <a:r>
              <a:rPr lang="it-IT" sz="4000" dirty="0" err="1"/>
              <a:t>Networked</a:t>
            </a:r>
            <a:r>
              <a:rPr lang="it-IT" sz="4000" dirty="0"/>
              <a:t> Knowledge e </a:t>
            </a:r>
            <a:r>
              <a:rPr lang="it-IT" sz="4000" dirty="0" err="1"/>
              <a:t>Combiatorial</a:t>
            </a:r>
            <a:r>
              <a:rPr lang="it-IT" sz="4000" dirty="0"/>
              <a:t> </a:t>
            </a:r>
            <a:r>
              <a:rPr lang="it-IT" sz="4000" dirty="0" err="1"/>
              <a:t>Creativity</a:t>
            </a:r>
            <a:r>
              <a:rPr lang="it-IT" sz="4000" dirty="0"/>
              <a:t>, 2011</a:t>
            </a:r>
          </a:p>
          <a:p>
            <a:pPr marL="0" indent="0">
              <a:buNone/>
            </a:pPr>
            <a:r>
              <a:rPr lang="it-IT" sz="4000" dirty="0"/>
              <a:t>L. e Morgese F., Il racconto della scienza. Digital storytelling in classe, Armando Editore 2012.</a:t>
            </a:r>
          </a:p>
          <a:p>
            <a:pPr marL="0" indent="0">
              <a:buNone/>
            </a:pPr>
            <a:r>
              <a:rPr lang="it-IT" sz="4000" dirty="0"/>
              <a:t>Morra S., 8 Steps to </a:t>
            </a:r>
            <a:r>
              <a:rPr lang="it-IT" sz="4000" dirty="0" err="1"/>
              <a:t>great</a:t>
            </a:r>
            <a:r>
              <a:rPr lang="it-IT" sz="4000" dirty="0"/>
              <a:t> </a:t>
            </a:r>
            <a:r>
              <a:rPr lang="it-IT" sz="4000" dirty="0" err="1"/>
              <a:t>digital</a:t>
            </a:r>
            <a:r>
              <a:rPr lang="it-IT" sz="4000" dirty="0"/>
              <a:t> storytelling. </a:t>
            </a:r>
            <a:r>
              <a:rPr lang="it-IT" sz="4000" dirty="0" err="1"/>
              <a:t>Edtechteacher</a:t>
            </a:r>
            <a:r>
              <a:rPr lang="it-IT" sz="4000" dirty="0"/>
              <a:t>, 2013.</a:t>
            </a:r>
          </a:p>
          <a:p>
            <a:pPr marL="0" indent="0">
              <a:buNone/>
            </a:pPr>
            <a:r>
              <a:rPr lang="it-IT" sz="4000" dirty="0"/>
              <a:t>Morra S.,  Otto passaggi per la realizzazione di un </a:t>
            </a:r>
            <a:r>
              <a:rPr lang="it-IT" sz="4000" dirty="0" err="1"/>
              <a:t>digital</a:t>
            </a:r>
            <a:r>
              <a:rPr lang="it-IT" sz="4000" dirty="0"/>
              <a:t> storytelling, 2013</a:t>
            </a:r>
          </a:p>
          <a:p>
            <a:pPr marL="0" indent="0">
              <a:buNone/>
            </a:pPr>
            <a:r>
              <a:rPr lang="it-IT" sz="4000" dirty="0"/>
              <a:t>Piccione A., Storytelling: insegnare la scienza con un approccio narrativo, Science Magazine 01/2014, 2014.</a:t>
            </a:r>
          </a:p>
          <a:p>
            <a:pPr marL="0" indent="0">
              <a:buNone/>
            </a:pPr>
            <a:r>
              <a:rPr lang="it-IT" sz="4000" dirty="0"/>
              <a:t>Penn Cristopher, Importanza cognitiva dello storytelling, 2014</a:t>
            </a:r>
          </a:p>
          <a:p>
            <a:pPr marL="0" indent="0">
              <a:buNone/>
            </a:pPr>
            <a:r>
              <a:rPr lang="en-US" sz="4000" dirty="0"/>
              <a:t> </a:t>
            </a:r>
            <a:r>
              <a:rPr lang="en-US" sz="4000" dirty="0" err="1"/>
              <a:t>Dettori</a:t>
            </a:r>
            <a:r>
              <a:rPr lang="en-US" sz="4000" dirty="0"/>
              <a:t> G., Learning through the Design of Interactive </a:t>
            </a:r>
            <a:r>
              <a:rPr lang="en-US" sz="4000" dirty="0" err="1"/>
              <a:t>Storie</a:t>
            </a:r>
            <a:r>
              <a:rPr lang="en-US" sz="4000" dirty="0"/>
              <a:t>: Exploring the Concept of </a:t>
            </a:r>
            <a:r>
              <a:rPr lang="en-US" sz="4000" dirty="0" err="1"/>
              <a:t>Storyworld</a:t>
            </a:r>
            <a:r>
              <a:rPr lang="en-US" sz="4000" dirty="0"/>
              <a:t>, in Intelligent Networking and Collaborative Systems (</a:t>
            </a:r>
            <a:r>
              <a:rPr lang="en-US" sz="4000" dirty="0" err="1"/>
              <a:t>INCoS</a:t>
            </a:r>
            <a:r>
              <a:rPr lang="en-US" sz="4000" dirty="0"/>
              <a:t>), International Conference on (pp. 370-374), IEEE 2016.</a:t>
            </a:r>
            <a:endParaRPr lang="it-IT" sz="4000" dirty="0"/>
          </a:p>
        </p:txBody>
      </p:sp>
    </p:spTree>
    <p:extLst>
      <p:ext uri="{BB962C8B-B14F-4D97-AF65-F5344CB8AC3E}">
        <p14:creationId xmlns:p14="http://schemas.microsoft.com/office/powerpoint/2010/main" val="2881997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E8A85F-CBB7-4777-9C3B-4C263EE2631A}"/>
              </a:ext>
            </a:extLst>
          </p:cNvPr>
          <p:cNvSpPr>
            <a:spLocks noGrp="1"/>
          </p:cNvSpPr>
          <p:nvPr>
            <p:ph type="title"/>
          </p:nvPr>
        </p:nvSpPr>
        <p:spPr/>
        <p:txBody>
          <a:bodyPr/>
          <a:lstStyle/>
          <a:p>
            <a:r>
              <a:rPr lang="it-IT" dirty="0"/>
              <a:t>Storytelling</a:t>
            </a:r>
            <a:br>
              <a:rPr lang="it-IT" dirty="0"/>
            </a:br>
            <a:endParaRPr lang="it-IT" dirty="0"/>
          </a:p>
        </p:txBody>
      </p:sp>
      <p:sp>
        <p:nvSpPr>
          <p:cNvPr id="3" name="Segnaposto contenuto 2">
            <a:extLst>
              <a:ext uri="{FF2B5EF4-FFF2-40B4-BE49-F238E27FC236}">
                <a16:creationId xmlns:a16="http://schemas.microsoft.com/office/drawing/2014/main" id="{1734FCB7-3559-4C6B-A454-21610AED43DA}"/>
              </a:ext>
            </a:extLst>
          </p:cNvPr>
          <p:cNvSpPr>
            <a:spLocks noGrp="1"/>
          </p:cNvSpPr>
          <p:nvPr>
            <p:ph idx="1"/>
          </p:nvPr>
        </p:nvSpPr>
        <p:spPr/>
        <p:txBody>
          <a:bodyPr>
            <a:normAutofit/>
          </a:bodyPr>
          <a:lstStyle/>
          <a:p>
            <a:r>
              <a:rPr lang="it-IT" dirty="0"/>
              <a:t>Storytelling significa: story “storia” e </a:t>
            </a:r>
            <a:r>
              <a:rPr lang="it-IT" dirty="0" err="1"/>
              <a:t>tell</a:t>
            </a:r>
            <a:r>
              <a:rPr lang="it-IT" dirty="0"/>
              <a:t> “raccontare”, dunque, l’arte del raccontare storie che oggi viene impiegata come strategia di comunicazione persuasiva in ambito politico, economico ed aziendale.</a:t>
            </a:r>
          </a:p>
          <a:p>
            <a:r>
              <a:rPr lang="it-IT" dirty="0"/>
              <a:t>La storia è quindi una descrizione cronologica e neutra di eventi, (ricordate la </a:t>
            </a:r>
            <a:r>
              <a:rPr lang="it-IT" i="1" dirty="0"/>
              <a:t>fabula </a:t>
            </a:r>
            <a:r>
              <a:rPr lang="it-IT" dirty="0"/>
              <a:t>di </a:t>
            </a:r>
            <a:r>
              <a:rPr lang="it-IT" dirty="0" err="1"/>
              <a:t>Propp</a:t>
            </a:r>
            <a:r>
              <a:rPr lang="it-IT" dirty="0"/>
              <a:t>) mentre il racconto è un insieme di informazioni ricche di significato trattate in maniera intensa e memorabile. Fare storytelling significa quindi trasformare una descrizione in una narrazione.</a:t>
            </a:r>
          </a:p>
          <a:p>
            <a:endParaRPr lang="it-IT" dirty="0"/>
          </a:p>
          <a:p>
            <a:endParaRPr lang="it-IT" dirty="0"/>
          </a:p>
          <a:p>
            <a:pPr marL="0" indent="0">
              <a:buNone/>
            </a:pPr>
            <a:endParaRPr lang="it-IT" dirty="0"/>
          </a:p>
          <a:p>
            <a:endParaRPr lang="it-IT" dirty="0"/>
          </a:p>
        </p:txBody>
      </p:sp>
    </p:spTree>
    <p:extLst>
      <p:ext uri="{BB962C8B-B14F-4D97-AF65-F5344CB8AC3E}">
        <p14:creationId xmlns:p14="http://schemas.microsoft.com/office/powerpoint/2010/main" val="881323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66402A-8F25-4543-ABDE-70D7A623FD14}"/>
              </a:ext>
            </a:extLst>
          </p:cNvPr>
          <p:cNvSpPr>
            <a:spLocks noGrp="1"/>
          </p:cNvSpPr>
          <p:nvPr>
            <p:ph type="title"/>
          </p:nvPr>
        </p:nvSpPr>
        <p:spPr/>
        <p:txBody>
          <a:bodyPr>
            <a:normAutofit fontScale="90000"/>
          </a:bodyPr>
          <a:lstStyle/>
          <a:p>
            <a:r>
              <a:rPr lang="it-IT" dirty="0"/>
              <a:t>Digital Storytelling</a:t>
            </a:r>
            <a:br>
              <a:rPr lang="it-IT" dirty="0"/>
            </a:br>
            <a:br>
              <a:rPr lang="it-IT" dirty="0"/>
            </a:br>
            <a:endParaRPr lang="it-IT" dirty="0"/>
          </a:p>
        </p:txBody>
      </p:sp>
      <p:sp>
        <p:nvSpPr>
          <p:cNvPr id="3" name="Segnaposto contenuto 2">
            <a:extLst>
              <a:ext uri="{FF2B5EF4-FFF2-40B4-BE49-F238E27FC236}">
                <a16:creationId xmlns:a16="http://schemas.microsoft.com/office/drawing/2014/main" id="{A4A05E98-1205-492D-A038-02C8606EEDBC}"/>
              </a:ext>
            </a:extLst>
          </p:cNvPr>
          <p:cNvSpPr>
            <a:spLocks noGrp="1"/>
          </p:cNvSpPr>
          <p:nvPr>
            <p:ph idx="1"/>
          </p:nvPr>
        </p:nvSpPr>
        <p:spPr/>
        <p:txBody>
          <a:bodyPr>
            <a:normAutofit fontScale="85000" lnSpcReduction="20000"/>
          </a:bodyPr>
          <a:lstStyle/>
          <a:p>
            <a:r>
              <a:rPr lang="it-IT" dirty="0"/>
              <a:t>Si ha una </a:t>
            </a:r>
            <a:r>
              <a:rPr lang="it-IT" dirty="0" err="1"/>
              <a:t>digital</a:t>
            </a:r>
            <a:r>
              <a:rPr lang="it-IT" dirty="0"/>
              <a:t> storytelling quando la narrazione è realizzata con strumenti digitali (web apps, </a:t>
            </a:r>
            <a:r>
              <a:rPr lang="it-IT" dirty="0" err="1"/>
              <a:t>webware</a:t>
            </a:r>
            <a:r>
              <a:rPr lang="it-IT" dirty="0"/>
              <a:t>). Essa consiste nell’organizzare contenuti selezionati dal web in un sistema coerente, retto da una struttura narrativa, in modo da ottenere un racconto costituito da molteplici elementi di vario formato (video, audio, immagini, testi, mappe, ecc.). Caratteristiche di questa tipologia comunicativa sono:</a:t>
            </a:r>
          </a:p>
          <a:p>
            <a:r>
              <a:rPr lang="it-IT" dirty="0"/>
              <a:t> il fascino: derivante dal carattere fabulatorio che possiedono le storie, dato che si tratta, fondamentalmente, di racconti;</a:t>
            </a:r>
          </a:p>
          <a:p>
            <a:r>
              <a:rPr lang="it-IT" dirty="0"/>
              <a:t> la ricchezza e varietà di stimoli e significati: derivanti dall’alta densità informativa e dall’amalgama di codici, formati, eventi, personaggi, informazioni, che interagiscono tra loro attraverso molteplici percorsi e diverse relazioni analogiche.</a:t>
            </a:r>
          </a:p>
          <a:p>
            <a:r>
              <a:rPr lang="it-IT" dirty="0"/>
              <a:t> Si tratta quindi di una forma di narrazione particolarmente indicata per forme comunicative come quelle proprie del giornalismo, della politica, del marketing, dell’autobiografia e anche della didattica.</a:t>
            </a:r>
          </a:p>
          <a:p>
            <a:endParaRPr lang="it-IT" dirty="0"/>
          </a:p>
        </p:txBody>
      </p:sp>
    </p:spTree>
    <p:extLst>
      <p:ext uri="{BB962C8B-B14F-4D97-AF65-F5344CB8AC3E}">
        <p14:creationId xmlns:p14="http://schemas.microsoft.com/office/powerpoint/2010/main" val="1836974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60F8DE-0B6E-417D-AD9C-89EA7D8C6B04}"/>
              </a:ext>
            </a:extLst>
          </p:cNvPr>
          <p:cNvSpPr>
            <a:spLocks noGrp="1"/>
          </p:cNvSpPr>
          <p:nvPr>
            <p:ph type="title"/>
          </p:nvPr>
        </p:nvSpPr>
        <p:spPr/>
        <p:txBody>
          <a:bodyPr/>
          <a:lstStyle/>
          <a:p>
            <a:r>
              <a:rPr lang="it-IT" dirty="0"/>
              <a:t>Come si fa?</a:t>
            </a:r>
          </a:p>
        </p:txBody>
      </p:sp>
      <p:sp>
        <p:nvSpPr>
          <p:cNvPr id="3" name="Segnaposto contenuto 2">
            <a:extLst>
              <a:ext uri="{FF2B5EF4-FFF2-40B4-BE49-F238E27FC236}">
                <a16:creationId xmlns:a16="http://schemas.microsoft.com/office/drawing/2014/main" id="{2351E5E0-08B6-4EDE-9787-6E3B8A2B7805}"/>
              </a:ext>
            </a:extLst>
          </p:cNvPr>
          <p:cNvSpPr>
            <a:spLocks noGrp="1"/>
          </p:cNvSpPr>
          <p:nvPr>
            <p:ph idx="1"/>
          </p:nvPr>
        </p:nvSpPr>
        <p:spPr/>
        <p:txBody>
          <a:bodyPr>
            <a:normAutofit fontScale="92500" lnSpcReduction="10000"/>
          </a:bodyPr>
          <a:lstStyle/>
          <a:p>
            <a:r>
              <a:rPr lang="it-IT" dirty="0"/>
              <a:t>Ma come utilizzare lo storytelling nella didattica?</a:t>
            </a:r>
          </a:p>
          <a:p>
            <a:r>
              <a:rPr lang="it-IT" dirty="0"/>
              <a:t>Come possiamo attuare questo procedimento? </a:t>
            </a:r>
          </a:p>
          <a:p>
            <a:r>
              <a:rPr lang="it-IT" dirty="0"/>
              <a:t>Partiamo con l’esaminare con attenzione esempi della realtà che ci circonda, dal leggere un post al guardare un video. Analizziamoli cercando di capire (sempre ripensando a </a:t>
            </a:r>
            <a:r>
              <a:rPr lang="it-IT" dirty="0" err="1"/>
              <a:t>Propp</a:t>
            </a:r>
            <a:r>
              <a:rPr lang="it-IT" dirty="0"/>
              <a:t>): </a:t>
            </a:r>
          </a:p>
          <a:p>
            <a:r>
              <a:rPr lang="it-IT" dirty="0"/>
              <a:t>◦La situazione di partenza</a:t>
            </a:r>
          </a:p>
          <a:p>
            <a:r>
              <a:rPr lang="it-IT" dirty="0"/>
              <a:t>◦La tensione o il conflitto da risolvere</a:t>
            </a:r>
          </a:p>
          <a:p>
            <a:r>
              <a:rPr lang="it-IT" dirty="0"/>
              <a:t>◦L’azione determinante e risolutiva</a:t>
            </a:r>
          </a:p>
          <a:p>
            <a:r>
              <a:rPr lang="it-IT" dirty="0"/>
              <a:t>◦Il risultato finale/morale suggerita</a:t>
            </a:r>
          </a:p>
          <a:p>
            <a:endParaRPr lang="it-IT" dirty="0"/>
          </a:p>
        </p:txBody>
      </p:sp>
    </p:spTree>
    <p:extLst>
      <p:ext uri="{BB962C8B-B14F-4D97-AF65-F5344CB8AC3E}">
        <p14:creationId xmlns:p14="http://schemas.microsoft.com/office/powerpoint/2010/main" val="2928893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9ACB48-761C-46C1-A5DF-71F877376DBC}"/>
              </a:ext>
            </a:extLst>
          </p:cNvPr>
          <p:cNvSpPr>
            <a:spLocks noGrp="1"/>
          </p:cNvSpPr>
          <p:nvPr>
            <p:ph type="title"/>
          </p:nvPr>
        </p:nvSpPr>
        <p:spPr/>
        <p:txBody>
          <a:bodyPr/>
          <a:lstStyle/>
          <a:p>
            <a:r>
              <a:rPr lang="it-IT" dirty="0"/>
              <a:t>La valenza didattica</a:t>
            </a:r>
          </a:p>
        </p:txBody>
      </p:sp>
      <p:sp>
        <p:nvSpPr>
          <p:cNvPr id="3" name="Segnaposto contenuto 2">
            <a:extLst>
              <a:ext uri="{FF2B5EF4-FFF2-40B4-BE49-F238E27FC236}">
                <a16:creationId xmlns:a16="http://schemas.microsoft.com/office/drawing/2014/main" id="{A71878D4-8F1C-4DA6-99D8-C9DCCD8E27C1}"/>
              </a:ext>
            </a:extLst>
          </p:cNvPr>
          <p:cNvSpPr>
            <a:spLocks noGrp="1"/>
          </p:cNvSpPr>
          <p:nvPr>
            <p:ph idx="1"/>
          </p:nvPr>
        </p:nvSpPr>
        <p:spPr/>
        <p:txBody>
          <a:bodyPr>
            <a:normAutofit fontScale="85000" lnSpcReduction="20000"/>
          </a:bodyPr>
          <a:lstStyle/>
          <a:p>
            <a:r>
              <a:rPr lang="it-IT" dirty="0"/>
              <a:t>I Digital Storytelling spingono gli studenti a diventare creatori di contenuti, piuttosto che solo semplici consumatori. Intrecciando sapientemente immagini, musica, testo e voce, i Digital Storytelling possono essere creati facendo riferimento a qualsiasi disciplina e a tutti i livelli scolastici.</a:t>
            </a:r>
          </a:p>
          <a:p>
            <a:r>
              <a:rPr lang="it-IT" dirty="0"/>
              <a:t>Ormai chiunque può rapidamente acquisire capacità avanzate di editing video, avvalendosi delle moderne tecnologie e software specifici.</a:t>
            </a:r>
          </a:p>
          <a:p>
            <a:pPr algn="just"/>
            <a:r>
              <a:rPr lang="it-IT" dirty="0"/>
              <a:t>introdurre lo Storytelling nella didattica della scuola primaria e secondaria permette di superare il modello verticale di apprendimento ovvero il classico percorso didattico che ha sempre meno da dire in quest’epoca interattiva e multidisciplinare. È sbagliato pensare che oggi l’unico detentore delle informazioni e dei processi valutativi sia il docente e, viceversa, ingiusto svilire il processo di apprendimento riducendolo a un mero accumulo di informazioni destinate a esaurirsi nello spazio di un anno scolastico.</a:t>
            </a:r>
          </a:p>
        </p:txBody>
      </p:sp>
    </p:spTree>
    <p:extLst>
      <p:ext uri="{BB962C8B-B14F-4D97-AF65-F5344CB8AC3E}">
        <p14:creationId xmlns:p14="http://schemas.microsoft.com/office/powerpoint/2010/main" val="412675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1EB1CB-BEA0-49FA-8412-73EE5AB8DAD0}"/>
              </a:ext>
            </a:extLst>
          </p:cNvPr>
          <p:cNvSpPr>
            <a:spLocks noGrp="1"/>
          </p:cNvSpPr>
          <p:nvPr>
            <p:ph type="title"/>
          </p:nvPr>
        </p:nvSpPr>
        <p:spPr/>
        <p:txBody>
          <a:bodyPr/>
          <a:lstStyle/>
          <a:p>
            <a:r>
              <a:rPr lang="it-IT" dirty="0"/>
              <a:t>L’allievo protagonista</a:t>
            </a:r>
          </a:p>
        </p:txBody>
      </p:sp>
      <p:sp>
        <p:nvSpPr>
          <p:cNvPr id="3" name="Segnaposto contenuto 2">
            <a:extLst>
              <a:ext uri="{FF2B5EF4-FFF2-40B4-BE49-F238E27FC236}">
                <a16:creationId xmlns:a16="http://schemas.microsoft.com/office/drawing/2014/main" id="{F101ACE2-0093-4260-B672-8132F73AE290}"/>
              </a:ext>
            </a:extLst>
          </p:cNvPr>
          <p:cNvSpPr>
            <a:spLocks noGrp="1"/>
          </p:cNvSpPr>
          <p:nvPr>
            <p:ph idx="1"/>
          </p:nvPr>
        </p:nvSpPr>
        <p:spPr/>
        <p:txBody>
          <a:bodyPr/>
          <a:lstStyle/>
          <a:p>
            <a:pPr algn="just"/>
            <a:r>
              <a:rPr lang="it-IT" dirty="0"/>
              <a:t>Le </a:t>
            </a:r>
            <a:r>
              <a:rPr lang="it-IT" dirty="0" err="1"/>
              <a:t>attivitá</a:t>
            </a:r>
            <a:r>
              <a:rPr lang="it-IT" dirty="0"/>
              <a:t> di Digital Storytelling in classe si inseriscono nella logica dei percorsi di apprendimento </a:t>
            </a:r>
            <a:r>
              <a:rPr lang="it-IT" dirty="0" err="1"/>
              <a:t>student-centred</a:t>
            </a:r>
            <a:r>
              <a:rPr lang="it-IT" dirty="0"/>
              <a:t>. L’allievo diviene protagonista del proprio processo di apprendimento e può mettere a frutto le proprie conoscenze, competenze e </a:t>
            </a:r>
            <a:r>
              <a:rPr lang="it-IT" dirty="0" err="1"/>
              <a:t>creativitá</a:t>
            </a:r>
            <a:r>
              <a:rPr lang="it-IT" dirty="0"/>
              <a:t> per realizzare prodotti originali nella forma di video, presentazioni multimediali, libri e racconti digitali, fumetti e poster, ecc. come esito dei propri apprendimenti.</a:t>
            </a:r>
          </a:p>
          <a:p>
            <a:r>
              <a:rPr lang="it-IT" dirty="0"/>
              <a:t>Il Digital Storytelling attiva competenze trasversali attraverso il Learning by </a:t>
            </a:r>
            <a:r>
              <a:rPr lang="it-IT" dirty="0" err="1"/>
              <a:t>Doing</a:t>
            </a:r>
            <a:r>
              <a:rPr lang="it-IT" dirty="0"/>
              <a:t> (imparare facendo- Dewey ), il Cooperative Learning, il Critical Thinking e il </a:t>
            </a:r>
            <a:r>
              <a:rPr lang="it-IT" dirty="0" err="1"/>
              <a:t>Problem</a:t>
            </a:r>
            <a:r>
              <a:rPr lang="it-IT" dirty="0"/>
              <a:t> Solving. </a:t>
            </a:r>
          </a:p>
        </p:txBody>
      </p:sp>
    </p:spTree>
    <p:extLst>
      <p:ext uri="{BB962C8B-B14F-4D97-AF65-F5344CB8AC3E}">
        <p14:creationId xmlns:p14="http://schemas.microsoft.com/office/powerpoint/2010/main" val="1703212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79FEEE-482C-466B-8EE1-159727B5E986}"/>
              </a:ext>
            </a:extLst>
          </p:cNvPr>
          <p:cNvSpPr>
            <a:spLocks noGrp="1"/>
          </p:cNvSpPr>
          <p:nvPr>
            <p:ph type="title"/>
          </p:nvPr>
        </p:nvSpPr>
        <p:spPr/>
        <p:txBody>
          <a:bodyPr/>
          <a:lstStyle/>
          <a:p>
            <a:r>
              <a:rPr lang="it-IT" dirty="0"/>
              <a:t>Schemi narrativi classici</a:t>
            </a:r>
          </a:p>
        </p:txBody>
      </p:sp>
      <p:sp>
        <p:nvSpPr>
          <p:cNvPr id="3" name="Segnaposto contenuto 2">
            <a:extLst>
              <a:ext uri="{FF2B5EF4-FFF2-40B4-BE49-F238E27FC236}">
                <a16:creationId xmlns:a16="http://schemas.microsoft.com/office/drawing/2014/main" id="{3D04037C-F6C5-48CF-9A3C-8F36FC70509F}"/>
              </a:ext>
            </a:extLst>
          </p:cNvPr>
          <p:cNvSpPr>
            <a:spLocks noGrp="1"/>
          </p:cNvSpPr>
          <p:nvPr>
            <p:ph idx="1"/>
          </p:nvPr>
        </p:nvSpPr>
        <p:spPr/>
        <p:txBody>
          <a:bodyPr>
            <a:normAutofit fontScale="47500" lnSpcReduction="20000"/>
          </a:bodyPr>
          <a:lstStyle/>
          <a:p>
            <a:pPr marL="0" indent="0">
              <a:buNone/>
            </a:pPr>
            <a:r>
              <a:rPr lang="it-IT" dirty="0"/>
              <a:t> Gli Schemi Narrativi che possono essere utilizzati per trasformare un “discorso” in una storia non sono un’invenzione del digitale, ma costituiscono un patrimonio culturale trasmessoci dalla tradizione artistico – letteraria e popolare. In questo post pubblicato su </a:t>
            </a:r>
            <a:r>
              <a:rPr lang="it-IT" dirty="0" err="1"/>
              <a:t>Sparkol</a:t>
            </a:r>
            <a:r>
              <a:rPr lang="it-IT" dirty="0"/>
              <a:t> il 24/11/2014 con il titolo “8 Classic storytelling techniques for </a:t>
            </a:r>
            <a:r>
              <a:rPr lang="it-IT" dirty="0" err="1"/>
              <a:t>engaging</a:t>
            </a:r>
            <a:r>
              <a:rPr lang="it-IT" dirty="0"/>
              <a:t> </a:t>
            </a:r>
            <a:r>
              <a:rPr lang="it-IT" dirty="0" err="1"/>
              <a:t>presentations</a:t>
            </a:r>
            <a:r>
              <a:rPr lang="it-IT" dirty="0"/>
              <a:t>“, vengono individuate e descritte alcune tecniche e/o schemi classici di narrazione o storytelling tramite cui è possibile strutturare dei contenuti in forma di storia, forniti esempi e link per l’approfondimento.</a:t>
            </a:r>
          </a:p>
          <a:p>
            <a:r>
              <a:rPr lang="it-IT" dirty="0"/>
              <a:t>  </a:t>
            </a:r>
            <a:r>
              <a:rPr lang="it-IT" dirty="0" err="1"/>
              <a:t>Monomyth</a:t>
            </a:r>
            <a:r>
              <a:rPr lang="it-IT" dirty="0"/>
              <a:t> o Viaggio dell’Eroe: schema classico centrato sulla figura dell’eroe che abbandona la propria dimora per intraprendere un viaggio verso luoghi sconosciuti;</a:t>
            </a:r>
          </a:p>
          <a:p>
            <a:r>
              <a:rPr lang="it-IT" dirty="0"/>
              <a:t> La Montagna: distribuzione della tensione fino al raggiungimento di un picco e alla successiva discesa, tipica delle serie televisive;</a:t>
            </a:r>
          </a:p>
          <a:p>
            <a:r>
              <a:rPr lang="it-IT" dirty="0"/>
              <a:t> </a:t>
            </a:r>
            <a:r>
              <a:rPr lang="it-IT" dirty="0" err="1"/>
              <a:t>Nested</a:t>
            </a:r>
            <a:r>
              <a:rPr lang="it-IT" dirty="0"/>
              <a:t> Loops – Cerchi Concentrici: si tratta di diverse strutture narrative che si intersecano. La narrazione contenente il messaggio centrale interagisce con le altre che sono finalizzate a elaborare e/o spiegare la prima secondo il seguente schema: 1^ storia – 2^ storia – storia centrale – 2^ storia – 1^ storia;</a:t>
            </a:r>
          </a:p>
          <a:p>
            <a:r>
              <a:rPr lang="it-IT" dirty="0"/>
              <a:t> </a:t>
            </a:r>
            <a:r>
              <a:rPr lang="it-IT" dirty="0" err="1"/>
              <a:t>Sparklines</a:t>
            </a:r>
            <a:r>
              <a:rPr lang="it-IT" dirty="0"/>
              <a:t>: si tratta di una struttura narrativa in cui il discorso si sviluppa su due piani contrapposti che si intrecciano continuamente e rappresentano l’uno “come le cose sono” (essere) e l’altro “come le cose dovrebbero essere” (dover essere);</a:t>
            </a:r>
          </a:p>
          <a:p>
            <a:r>
              <a:rPr lang="it-IT" dirty="0"/>
              <a:t> In Media Res: schema classico in cui la narrazione comincia al centro dell’azione, per spiegare poi l’inizio della vicenda e preparare la sua conclusione;</a:t>
            </a:r>
          </a:p>
          <a:p>
            <a:r>
              <a:rPr lang="it-IT" dirty="0"/>
              <a:t> </a:t>
            </a:r>
            <a:r>
              <a:rPr lang="it-IT" dirty="0" err="1"/>
              <a:t>Converging</a:t>
            </a:r>
            <a:r>
              <a:rPr lang="it-IT" dirty="0"/>
              <a:t> </a:t>
            </a:r>
            <a:r>
              <a:rPr lang="it-IT" dirty="0" err="1"/>
              <a:t>Ideas</a:t>
            </a:r>
            <a:r>
              <a:rPr lang="it-IT" dirty="0"/>
              <a:t> – Idee Convergenti: struttura discorsiva in cui differenti filoni di pensiero convergono per formare un’unica idea. Può essere utilizzata per mostrare come un’idea sia il risultato di molteplici sentieri che ad essa conducono;</a:t>
            </a:r>
          </a:p>
          <a:p>
            <a:r>
              <a:rPr lang="it-IT" dirty="0"/>
              <a:t> False Start – Falsa Partenza: la narrazione ha inizio con un intreccio apparentemente prevedibile che si interrompe bruscamente per dare luogo a un nuovo inizio;</a:t>
            </a:r>
          </a:p>
          <a:p>
            <a:r>
              <a:rPr lang="it-IT" dirty="0"/>
              <a:t> </a:t>
            </a:r>
            <a:r>
              <a:rPr lang="it-IT" dirty="0" err="1"/>
              <a:t>Petal</a:t>
            </a:r>
            <a:r>
              <a:rPr lang="it-IT" dirty="0"/>
              <a:t> </a:t>
            </a:r>
            <a:r>
              <a:rPr lang="it-IT" dirty="0" err="1"/>
              <a:t>Structure</a:t>
            </a:r>
            <a:r>
              <a:rPr lang="it-IT" dirty="0"/>
              <a:t> – Struttura a Petalo: struttura discorsiva per organizzare storie multiple che si muovono intorno allo stesso concetto centrale.</a:t>
            </a:r>
          </a:p>
          <a:p>
            <a:pPr marL="0" indent="0">
              <a:buNone/>
            </a:pPr>
            <a:endParaRPr lang="it-IT" dirty="0"/>
          </a:p>
        </p:txBody>
      </p:sp>
    </p:spTree>
    <p:extLst>
      <p:ext uri="{BB962C8B-B14F-4D97-AF65-F5344CB8AC3E}">
        <p14:creationId xmlns:p14="http://schemas.microsoft.com/office/powerpoint/2010/main" val="509006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BC39B4-1FD9-4526-92CB-B4FDF4857C08}"/>
              </a:ext>
            </a:extLst>
          </p:cNvPr>
          <p:cNvSpPr>
            <a:spLocks noGrp="1"/>
          </p:cNvSpPr>
          <p:nvPr>
            <p:ph type="title"/>
          </p:nvPr>
        </p:nvSpPr>
        <p:spPr/>
        <p:txBody>
          <a:bodyPr>
            <a:normAutofit/>
          </a:bodyPr>
          <a:lstStyle/>
          <a:p>
            <a:r>
              <a:rPr lang="it-IT" sz="1800" dirty="0" err="1"/>
              <a:t>Monomyth</a:t>
            </a:r>
            <a:r>
              <a:rPr lang="it-IT" sz="1800" dirty="0"/>
              <a:t> o Viaggio dell’Eroe: schema classico centrato sulla figura dell’eroe che abbandona la propria dimora per intraprendere un viaggio verso luoghi sconosciuti;</a:t>
            </a:r>
          </a:p>
        </p:txBody>
      </p:sp>
      <p:pic>
        <p:nvPicPr>
          <p:cNvPr id="5" name="Segnaposto contenuto 4">
            <a:extLst>
              <a:ext uri="{FF2B5EF4-FFF2-40B4-BE49-F238E27FC236}">
                <a16:creationId xmlns:a16="http://schemas.microsoft.com/office/drawing/2014/main" id="{9955C1E7-7F87-4B6B-ADE8-6C284E4A47B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21168" y="2016125"/>
            <a:ext cx="4863989" cy="3449638"/>
          </a:xfrm>
        </p:spPr>
      </p:pic>
    </p:spTree>
    <p:extLst>
      <p:ext uri="{BB962C8B-B14F-4D97-AF65-F5344CB8AC3E}">
        <p14:creationId xmlns:p14="http://schemas.microsoft.com/office/powerpoint/2010/main" val="2602210690"/>
      </p:ext>
    </p:extLst>
  </p:cSld>
  <p:clrMapOvr>
    <a:masterClrMapping/>
  </p:clrMapOvr>
</p:sld>
</file>

<file path=ppt/theme/theme1.xml><?xml version="1.0" encoding="utf-8"?>
<a:theme xmlns:a="http://schemas.openxmlformats.org/drawingml/2006/main" name="Raccolta">
  <a:themeElements>
    <a:clrScheme name="Raccolt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Raccolt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accolt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331</TotalTime>
  <Words>2691</Words>
  <Application>Microsoft Office PowerPoint</Application>
  <PresentationFormat>Widescreen</PresentationFormat>
  <Paragraphs>122</Paragraphs>
  <Slides>25</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25</vt:i4>
      </vt:variant>
    </vt:vector>
  </HeadingPairs>
  <TitlesOfParts>
    <vt:vector size="28" baseType="lpstr">
      <vt:lpstr>Arial</vt:lpstr>
      <vt:lpstr>Gill Sans MT</vt:lpstr>
      <vt:lpstr>Raccolta</vt:lpstr>
      <vt:lpstr>Corso di Formazione Cidi  05/12/2019 h.  15.30-18.30</vt:lpstr>
      <vt:lpstr> Storytelling </vt:lpstr>
      <vt:lpstr>Storytelling </vt:lpstr>
      <vt:lpstr>Digital Storytelling  </vt:lpstr>
      <vt:lpstr>Come si fa?</vt:lpstr>
      <vt:lpstr>La valenza didattica</vt:lpstr>
      <vt:lpstr>L’allievo protagonista</vt:lpstr>
      <vt:lpstr>Schemi narrativi classici</vt:lpstr>
      <vt:lpstr>Monomyth o Viaggio dell’Eroe: schema classico centrato sulla figura dell’eroe che abbandona la propria dimora per intraprendere un viaggio verso luoghi sconosciuti;</vt:lpstr>
      <vt:lpstr> La Montagna: distribuzione della tensione fino al raggiungimento di un picco e alla successiva discesa, tipica delle serie televisive; </vt:lpstr>
      <vt:lpstr> Cerchi Concentrici: si tratta di diverse strutture narrative che si intersecano. La narrazione contenente il messaggio centrale interagisce con le altre che sono finalizzate a elaborare e/o spiegare la prima secondo il seguente schema: 1^ storia – 2^ storia – storia centrale – 2^ storia – 1^ storia; </vt:lpstr>
      <vt:lpstr>Sparklines: si tratta di una struttura narrativa in cui il discorso si sviluppa su due piani contrapposti che si intrecciano continuamente e rappresentano l’uno “come le cose sono” (essere) e l’altro “come le cose dovrebbero essere” (dover essere); </vt:lpstr>
      <vt:lpstr>In Media Res: schema classico in cui la narrazione comincia al centro dell’azione, per spiegare poi l’inizio della vicenda e preparare la sua conclusione; </vt:lpstr>
      <vt:lpstr>Idee Convergenti: struttura discorsiva in cui differenti filoni di pensiero convergono per formare un’unica idea. Può essere utilizzata per mostrare come un’idea sia il risultato di molteplici sentieri che ad essa conducono; </vt:lpstr>
      <vt:lpstr>Falsa Partenza: la narrazione ha inizio con un intreccio apparentemente prevedibile che si interrompe bruscamente per dare luogo a un nuovo inizio;</vt:lpstr>
      <vt:lpstr>Struttura a Petalo: struttura discorsiva per organizzare storie multiple che si muovono intorno allo stesso concetto centrale. </vt:lpstr>
      <vt:lpstr>Rappresentazione degli schemi narrativi classici</vt:lpstr>
      <vt:lpstr>spunti per il Digital Storytelling in classe  </vt:lpstr>
      <vt:lpstr>spunti per il Digital Storytelling in classe </vt:lpstr>
      <vt:lpstr>spunti per il Digital Storytelling in classe </vt:lpstr>
      <vt:lpstr>Quante tipologie di “digital storytelling” esistono?</vt:lpstr>
      <vt:lpstr>Otto passaggi per la realizzazione  di uno STL (Morra, 2013)</vt:lpstr>
      <vt:lpstr>Un esempio interessante di digital storytelling è il lavoro dell'Istituto comprensivo Via Ricasoli di Torino, dove si realizzano storie con la tecnica dello stop motion applicata ai disegni dei bambini</vt:lpstr>
      <vt:lpstr>Girare un film con lo smartphone è possibile? Ci  viene in aiuto Alice Grisa ( perfarefilm.it) </vt:lpstr>
      <vt:lpstr>Bibliografia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di Formazione Cidi  28/11/2019 h. 15.30-18.30</dc:title>
  <dc:creator>Emanuela Biagetti</dc:creator>
  <cp:lastModifiedBy>Emanuela Biagetti</cp:lastModifiedBy>
  <cp:revision>61</cp:revision>
  <cp:lastPrinted>2020-03-07T17:40:42Z</cp:lastPrinted>
  <dcterms:created xsi:type="dcterms:W3CDTF">2019-11-12T17:29:11Z</dcterms:created>
  <dcterms:modified xsi:type="dcterms:W3CDTF">2020-03-07T17:44:11Z</dcterms:modified>
</cp:coreProperties>
</file>