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5" r:id="rId10"/>
    <p:sldId id="267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27/12/2021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Corso di Formazione </a:t>
            </a:r>
            <a:r>
              <a:rPr lang="it-IT" dirty="0" err="1"/>
              <a:t>Cidi</a:t>
            </a:r>
            <a:br>
              <a:rPr lang="it-IT" dirty="0"/>
            </a:br>
            <a:r>
              <a:rPr lang="it-IT" dirty="0"/>
              <a:t>10° Incontro 23/2/2017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Metodologie Didattiche Innovative per una Letteratura delle Competenze </a:t>
            </a:r>
          </a:p>
          <a:p>
            <a:r>
              <a:rPr lang="it-IT" dirty="0"/>
              <a:t>Coordinatrice e tutor </a:t>
            </a:r>
          </a:p>
          <a:p>
            <a:r>
              <a:rPr lang="it-IT" dirty="0"/>
              <a:t>prof.ssa Emanuela </a:t>
            </a:r>
            <a:r>
              <a:rPr lang="it-IT" dirty="0" err="1"/>
              <a:t>Biagetti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3" descr="logo_cidi_perugia"/>
          <p:cNvPicPr>
            <a:picLocks noChangeAspect="1" noChangeArrowheads="1"/>
          </p:cNvPicPr>
          <p:nvPr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>
            <a:off x="827088" y="476250"/>
            <a:ext cx="1800225" cy="792163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Fase 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t-IT" dirty="0"/>
              <a:t>L’ultima fase dell’</a:t>
            </a:r>
            <a:r>
              <a:rPr lang="it-IT" dirty="0" err="1"/>
              <a:t>UdA</a:t>
            </a:r>
            <a:r>
              <a:rPr lang="it-IT" dirty="0"/>
              <a:t> consiste nella valutazione e nella certificazione della/e competenza/e acquisite dallo studente. La valutazione consiste in una prova basata su un </a:t>
            </a:r>
            <a:r>
              <a:rPr lang="it-IT" b="1" dirty="0"/>
              <a:t>compito di realtà, in questo caso il compito consiste nel “spiegare davanti ad un pubblico reale, in un contesto museale o a scuola davanti ad uno o più poster un opera impressionista facendo collegamenti con altre opere e con la musica”. Il compito di realtà è strettamente connesso con le competenze di cittadinanza e le competenze disciplinari articolate in obiettivi di apprendimento. La valutazione della/e competenze acquisite nell’</a:t>
            </a:r>
            <a:r>
              <a:rPr lang="it-IT" b="1" dirty="0" err="1"/>
              <a:t>UdA</a:t>
            </a:r>
            <a:r>
              <a:rPr lang="it-IT" b="1" dirty="0"/>
              <a:t> va effettuata mettendo in “azione” l’allievo di fronte ad un compito di realtà, concreto e significativo nel quale egli mobilita conoscenze, abilità e capacità personali .” Vengono valutate oltre alle conoscenze e alle abilità; l’esperienza, le modalità di coinvolgimento , la riflessione e la ricostruzione mediante la relazione orale ( o scritta ) individuale sul lavoro svolto. </a:t>
            </a:r>
          </a:p>
          <a:p>
            <a:r>
              <a:rPr lang="it-IT" dirty="0"/>
              <a:t>In questo caso la competenza è valutata/certificata su tre livelli: di base, intermedio e avanzato (si può prevedere di inserire un quarto livello basato su : insufficiente /non adeguato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Incontri finali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indicazioni per lo svolgimento di un </a:t>
            </a:r>
            <a:r>
              <a:rPr lang="it-IT" b="1" dirty="0" err="1"/>
              <a:t>projectwork</a:t>
            </a:r>
            <a:r>
              <a:rPr lang="it-IT" b="1" dirty="0"/>
              <a:t> da realizzare per maggio con la propria classe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Fase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Decidere la tematica principale e l’obiettivo finale.</a:t>
            </a:r>
          </a:p>
          <a:p>
            <a:r>
              <a:rPr lang="it-IT" dirty="0"/>
              <a:t>Decidere in quante lezioni/unità di apprendimento volete realizzare la vostra UD.</a:t>
            </a:r>
          </a:p>
          <a:p>
            <a:r>
              <a:rPr lang="it-IT"/>
              <a:t>Ideare una lezione introduttiva, un progetto finale e le attività con i micro-obiettivi nel mezzo</a:t>
            </a:r>
          </a:p>
          <a:p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Scheda </a:t>
            </a:r>
            <a:r>
              <a:rPr lang="it-IT"/>
              <a:t>di progetto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it-IT" dirty="0"/>
          </a:p>
          <a:p>
            <a:r>
              <a:rPr lang="it-IT" i="1" dirty="0"/>
              <a:t> </a:t>
            </a:r>
            <a:r>
              <a:rPr lang="it-IT" dirty="0"/>
              <a:t>Titolo/Denominazione 	</a:t>
            </a:r>
          </a:p>
          <a:p>
            <a:r>
              <a:rPr lang="it-IT" dirty="0"/>
              <a:t>Anno scolastico 	</a:t>
            </a:r>
          </a:p>
          <a:p>
            <a:r>
              <a:rPr lang="it-IT" dirty="0"/>
              <a:t>Scuola 	</a:t>
            </a:r>
          </a:p>
          <a:p>
            <a:r>
              <a:rPr lang="it-IT" dirty="0"/>
              <a:t>Classe 	</a:t>
            </a:r>
          </a:p>
          <a:p>
            <a:r>
              <a:rPr lang="it-IT" dirty="0"/>
              <a:t>Discipline coinvolte e o campi di esperienze 	</a:t>
            </a:r>
          </a:p>
          <a:p>
            <a:r>
              <a:rPr lang="it-IT" dirty="0"/>
              <a:t>Tempi di realizzazione 	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Prima della fase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La fase 2 va preceduta da un’attenta analisi dei bisogni formativi e di apprendimento della classe, descritti in termini sia quantitativi (es. quanti: alunni/e; Bes e con handicap; stranieri, ripetenti ecc.) che qualitativi (stili di apprendimenti, motivazioni all’apprendimento ecc. ) che vanno messi in riferimento all’argomento dell’</a:t>
            </a:r>
            <a:r>
              <a:rPr lang="it-IT" dirty="0" err="1"/>
              <a:t>UdA</a:t>
            </a:r>
            <a:r>
              <a:rPr lang="it-IT" dirty="0"/>
              <a:t>. Per questo nella fase 2 è opportuno definire i prerequisiti e indicare i risultati attesti. </a:t>
            </a:r>
            <a:r>
              <a:rPr lang="it-IT" b="1" dirty="0"/>
              <a:t> 	</a:t>
            </a:r>
          </a:p>
          <a:p>
            <a:r>
              <a:rPr lang="it-IT" b="1" dirty="0"/>
              <a:t>Analisi del target/classe</a:t>
            </a:r>
            <a:r>
              <a:rPr lang="it-IT" b="1" i="1" dirty="0"/>
              <a:t>. Dati quantitativi: alunni e alunne; alunni Bes; alunni disabili; stranieri; ripetenti ecc. Dati qualitativi: analisi degli stili cognitivi e stili di apprendimenti; stili di insegnamento; motivazione allo studio e partecipazione; 	</a:t>
            </a:r>
          </a:p>
          <a:p>
            <a:r>
              <a:rPr lang="it-IT" b="1" dirty="0"/>
              <a:t>Prerequisiti 	</a:t>
            </a:r>
          </a:p>
          <a:p>
            <a:r>
              <a:rPr lang="it-IT" b="1" dirty="0"/>
              <a:t>Risultati attesi in termini di prodotto 	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Fase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it-IT" dirty="0"/>
          </a:p>
          <a:p>
            <a:r>
              <a:rPr lang="it-IT" dirty="0"/>
              <a:t> </a:t>
            </a:r>
            <a:r>
              <a:rPr lang="it-IT" i="1" dirty="0"/>
              <a:t>Nella fase 2 cosa deve fare l’insegnante? </a:t>
            </a:r>
            <a:r>
              <a:rPr lang="it-IT" b="1" i="1" dirty="0"/>
              <a:t>Una volta scelto e condiviso l’argomento che corrisponde al compito da sviluppare nell’unità di apprendimento), la seconda fase è quella di individuare – rispetto alla tematica – le competenze chiave da attivare correlandole alle competenze riferite alla/e disciplina/e (cioè i traguardi di sviluppo delle competenze) con gli obiettivi di apprendimento che a loro volta vanno declinati in conoscenze e abilità. Gli strumenti: in questa fase della progettazione vanno utilizzate come strumenti per la progettazione le indicazioni nazionali per il curricolo della scuola dell’infanzia, primaria e sec, di primo grado entrate in vigore nel 2013 riferite ai singoli piani di studio disciplinari 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Fase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 </a:t>
            </a:r>
            <a:r>
              <a:rPr lang="it-IT" b="1" dirty="0"/>
              <a:t>Possiamo organizzare questa fase in questo format Fase 2 	</a:t>
            </a:r>
          </a:p>
          <a:p>
            <a:r>
              <a:rPr lang="it-IT" b="1" dirty="0"/>
              <a:t>Compito/prodotto: 	</a:t>
            </a:r>
          </a:p>
          <a:p>
            <a:r>
              <a:rPr lang="it-IT" b="1" dirty="0"/>
              <a:t>Competenze chiave 1 	</a:t>
            </a:r>
          </a:p>
          <a:p>
            <a:r>
              <a:rPr lang="it-IT" b="1" dirty="0"/>
              <a:t>Competenze disciplinari (riferite ai traguardi di sviluppo delle competenze) </a:t>
            </a:r>
          </a:p>
          <a:p>
            <a:r>
              <a:rPr lang="it-IT" b="1" dirty="0"/>
              <a:t>	Obiettivi di apprendimento 	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LA FASE 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b="1" dirty="0"/>
              <a:t>	</a:t>
            </a:r>
          </a:p>
          <a:p>
            <a:r>
              <a:rPr lang="it-IT" dirty="0"/>
              <a:t>Nella fase 3 relativa alla pianificazione delle diverse fasi di applicazione dell’</a:t>
            </a:r>
            <a:r>
              <a:rPr lang="it-IT" dirty="0" err="1"/>
              <a:t>UdA</a:t>
            </a:r>
            <a:r>
              <a:rPr lang="it-IT" dirty="0"/>
              <a:t> è fondamentale tenere strettamente collegati tra loro: i compiti di realtà con la metodologia didattica basata su un processo di apprendimento incentrato su metodologie riferite alla didattica attiva, (induttiva, </a:t>
            </a:r>
            <a:r>
              <a:rPr lang="it-IT" dirty="0" err="1"/>
              <a:t>problem</a:t>
            </a:r>
            <a:r>
              <a:rPr lang="it-IT" dirty="0"/>
              <a:t> </a:t>
            </a:r>
            <a:r>
              <a:rPr lang="it-IT" dirty="0" err="1"/>
              <a:t>posing</a:t>
            </a:r>
            <a:r>
              <a:rPr lang="it-IT" dirty="0"/>
              <a:t>, </a:t>
            </a:r>
            <a:r>
              <a:rPr lang="it-IT" dirty="0" err="1"/>
              <a:t>probelm</a:t>
            </a:r>
            <a:r>
              <a:rPr lang="it-IT" dirty="0"/>
              <a:t> </a:t>
            </a:r>
            <a:r>
              <a:rPr lang="it-IT" dirty="0" err="1"/>
              <a:t>solving</a:t>
            </a:r>
            <a:r>
              <a:rPr lang="it-IT" dirty="0"/>
              <a:t>, cooperative </a:t>
            </a:r>
            <a:r>
              <a:rPr lang="it-IT" dirty="0" err="1"/>
              <a:t>learning</a:t>
            </a:r>
            <a:r>
              <a:rPr lang="it-IT" dirty="0"/>
              <a:t> ecc. ) con l’organizzazione del lavoro in classe basato sulla flessibilità (vista l’eterogeneità degli apprendimenti ) articolata in: momenti comuni, attività di gruppo, studio individuale da sviluppare in contesti/ambienti di apprendimento arricchiti da tecnologie, strutture e arredi funzionali alla didattica per competenze. Anche qui il format da seguire è indicativo, ogni insegnante progetta la pianificazione in base alla propria esperienza e alle condizioni di contesto. </a:t>
            </a:r>
          </a:p>
          <a:p>
            <a:r>
              <a:rPr lang="it-IT" dirty="0"/>
              <a:t>Questa attività deve essere il prodotto del lavoro collegiale da sviluppare nei dipartimento ed essere condivisa dal consiglio di classe </a:t>
            </a:r>
          </a:p>
          <a:p>
            <a:r>
              <a:rPr lang="it-IT" dirty="0"/>
              <a:t>La scansione delle attività va accompagnata da una costante attività di monitoraggio e di valutazione del processo (formativa) basata sul metodo osservativo e organizzata in una griglia di indicatori (pochi) coerenti con gli obiettivi/competenze e documentata con i prodotti relativi ai compiti.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Fase 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 </a:t>
            </a:r>
            <a:r>
              <a:rPr lang="it-IT" b="1" dirty="0"/>
              <a:t>FASE 4- La valutazione dell’</a:t>
            </a:r>
            <a:r>
              <a:rPr lang="it-IT" b="1" dirty="0" err="1"/>
              <a:t>UdA</a:t>
            </a:r>
            <a:r>
              <a:rPr lang="it-IT" b="1" dirty="0"/>
              <a:t> 	</a:t>
            </a:r>
          </a:p>
          <a:p>
            <a:r>
              <a:rPr lang="it-IT" dirty="0"/>
              <a:t>La fase 4 riguarda la messa a punto dei criteri di valutazione dell’unità di apprendimento. La valutazione di processo serve a monitorare il percorso e a verificare se gli alunni stanno lavorando nella direzione indicata per acquisire le conoscenze e le abilità che devono raggiunger indicate nell’</a:t>
            </a:r>
            <a:r>
              <a:rPr lang="it-IT" dirty="0" err="1"/>
              <a:t>UdA</a:t>
            </a:r>
            <a:r>
              <a:rPr lang="it-IT" dirty="0"/>
              <a:t>. Il metodo è basato sull’osservazione riferita al lavoro nel gruppo e ai singoli studenti (individuale) ed è misurata da una serie di indicatori ricavati coerentemente dagli obiettivi/competenze indicate nella </a:t>
            </a:r>
            <a:r>
              <a:rPr lang="it-IT" dirty="0" err="1"/>
              <a:t>UdA</a:t>
            </a:r>
            <a:r>
              <a:rPr lang="it-IT" dirty="0"/>
              <a:t>. La misurazione di processo si base su un punteggio che può andare da 0 a 5 concordato con gli studenti. </a:t>
            </a:r>
            <a:r>
              <a:rPr lang="it-IT" b="1" dirty="0"/>
              <a:t>	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929</Words>
  <Application>Microsoft Office PowerPoint</Application>
  <PresentationFormat>Presentazione su schermo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di Office</vt:lpstr>
      <vt:lpstr>Corso di Formazione Cidi 10° Incontro 23/2/2017</vt:lpstr>
      <vt:lpstr>Incontri finali</vt:lpstr>
      <vt:lpstr>Fase 1</vt:lpstr>
      <vt:lpstr>Scheda di progetto</vt:lpstr>
      <vt:lpstr>Prima della fase 2</vt:lpstr>
      <vt:lpstr>Fase 2</vt:lpstr>
      <vt:lpstr>Fase 2</vt:lpstr>
      <vt:lpstr>LA FASE 3</vt:lpstr>
      <vt:lpstr>Fase 4</vt:lpstr>
      <vt:lpstr>Fase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Formazione Cidi 10° Incontro 23/2/2017</dc:title>
  <dc:creator>EmaBia</dc:creator>
  <cp:lastModifiedBy>EmaBia</cp:lastModifiedBy>
  <cp:revision>9</cp:revision>
  <dcterms:created xsi:type="dcterms:W3CDTF">2017-02-19T10:27:40Z</dcterms:created>
  <dcterms:modified xsi:type="dcterms:W3CDTF">2021-12-27T10:51:50Z</dcterms:modified>
</cp:coreProperties>
</file>